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310" r:id="rId5"/>
    <p:sldId id="287" r:id="rId6"/>
    <p:sldId id="305" r:id="rId7"/>
    <p:sldId id="311" r:id="rId8"/>
    <p:sldId id="312" r:id="rId9"/>
    <p:sldId id="313" r:id="rId10"/>
    <p:sldId id="314" r:id="rId11"/>
    <p:sldId id="315" r:id="rId12"/>
    <p:sldId id="332" r:id="rId13"/>
    <p:sldId id="328" r:id="rId14"/>
    <p:sldId id="329" r:id="rId15"/>
    <p:sldId id="330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7" r:id="rId26"/>
    <p:sldId id="326" r:id="rId27"/>
    <p:sldId id="331" r:id="rId28"/>
    <p:sldId id="275" r:id="rId29"/>
  </p:sldIdLst>
  <p:sldSz cx="12192000" cy="6858000"/>
  <p:notesSz cx="6745288" cy="988218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21113" y="0"/>
            <a:ext cx="292258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7BBD8-4134-4389-BFC3-62752141E031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5075"/>
            <a:ext cx="5929312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4688" y="4756150"/>
            <a:ext cx="5395912" cy="3890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86888"/>
            <a:ext cx="292258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21113" y="9386888"/>
            <a:ext cx="292258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1E44F-C4E1-44B7-ADF3-8A160868B63A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4495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s-E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80B8-0AA6-42CE-87DE-FC7F5EAB8D61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3D62-405C-4A8B-834B-27C03BFBC8C2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299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80B8-0AA6-42CE-87DE-FC7F5EAB8D61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3D62-405C-4A8B-834B-27C03BFBC8C2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760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80B8-0AA6-42CE-87DE-FC7F5EAB8D61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3D62-405C-4A8B-834B-27C03BFBC8C2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5459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80B8-0AA6-42CE-87DE-FC7F5EAB8D61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3D62-405C-4A8B-834B-27C03BFBC8C2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783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80B8-0AA6-42CE-87DE-FC7F5EAB8D61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3D62-405C-4A8B-834B-27C03BFBC8C2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96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80B8-0AA6-42CE-87DE-FC7F5EAB8D61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3D62-405C-4A8B-834B-27C03BFBC8C2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636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80B8-0AA6-42CE-87DE-FC7F5EAB8D61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3D62-405C-4A8B-834B-27C03BFBC8C2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697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80B8-0AA6-42CE-87DE-FC7F5EAB8D61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3D62-405C-4A8B-834B-27C03BFBC8C2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519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80B8-0AA6-42CE-87DE-FC7F5EAB8D61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3D62-405C-4A8B-834B-27C03BFBC8C2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1311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80B8-0AA6-42CE-87DE-FC7F5EAB8D61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3D62-405C-4A8B-834B-27C03BFBC8C2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6111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80B8-0AA6-42CE-87DE-FC7F5EAB8D61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3D62-405C-4A8B-834B-27C03BFBC8C2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0980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s-E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80B8-0AA6-42CE-87DE-FC7F5EAB8D61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43D62-405C-4A8B-834B-27C03BFBC8C2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929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Feuille_de_calcul_Microsoft_Excel1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4400" dirty="0" smtClean="0"/>
              <a:t>Comité de </a:t>
            </a:r>
            <a:r>
              <a:rPr lang="es-ES" sz="4400" dirty="0" err="1" smtClean="0"/>
              <a:t>pilotage</a:t>
            </a:r>
            <a:r>
              <a:rPr lang="es-ES" sz="4400" dirty="0" smtClean="0"/>
              <a:t> E3D</a:t>
            </a:r>
          </a:p>
          <a:p>
            <a:r>
              <a:rPr lang="es-ES" sz="4400" dirty="0" smtClean="0"/>
              <a:t>28 </a:t>
            </a:r>
            <a:r>
              <a:rPr lang="es-ES" sz="4400" dirty="0" err="1" smtClean="0"/>
              <a:t>mai</a:t>
            </a:r>
            <a:r>
              <a:rPr lang="es-ES" sz="4400" dirty="0" smtClean="0"/>
              <a:t> 2018</a:t>
            </a:r>
            <a:endParaRPr lang="es-ES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320" y="289971"/>
            <a:ext cx="4393056" cy="246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8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2597" y="365125"/>
            <a:ext cx="8121202" cy="1325563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accent6"/>
                </a:solidFill>
                <a:latin typeface="+mn-lt"/>
              </a:rPr>
              <a:t>3. 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Eco-</a:t>
            </a:r>
            <a:r>
              <a:rPr lang="es-ES" sz="2800" b="1" dirty="0" err="1" smtClean="0">
                <a:solidFill>
                  <a:schemeClr val="accent6"/>
                </a:solidFill>
                <a:latin typeface="+mn-lt"/>
              </a:rPr>
              <a:t>mobilité</a:t>
            </a:r>
            <a:endParaRPr lang="es-ES" sz="28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1"/>
          </p:nvPr>
        </p:nvSpPr>
        <p:spPr>
          <a:xfrm>
            <a:off x="216114" y="1470120"/>
            <a:ext cx="11137685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000" dirty="0" err="1" smtClean="0"/>
              <a:t>Bicicletada</a:t>
            </a:r>
            <a:r>
              <a:rPr lang="es-ES" sz="2000" dirty="0" smtClean="0"/>
              <a:t> </a:t>
            </a:r>
            <a:r>
              <a:rPr lang="es-ES" sz="2000" dirty="0" err="1" smtClean="0"/>
              <a:t>organisée</a:t>
            </a:r>
            <a:r>
              <a:rPr lang="es-ES" sz="2000" dirty="0" smtClean="0"/>
              <a:t> par </a:t>
            </a:r>
            <a:r>
              <a:rPr lang="es-ES" sz="2000" dirty="0" err="1" smtClean="0"/>
              <a:t>l’Ambassade</a:t>
            </a:r>
            <a:r>
              <a:rPr lang="es-ES" sz="2000" dirty="0" smtClean="0"/>
              <a:t> de </a:t>
            </a:r>
            <a:r>
              <a:rPr lang="es-ES" sz="2000" dirty="0" err="1" smtClean="0"/>
              <a:t>Hollande</a:t>
            </a:r>
            <a:r>
              <a:rPr lang="es-ES" sz="2000" dirty="0" smtClean="0"/>
              <a:t> </a:t>
            </a:r>
            <a:r>
              <a:rPr lang="es-ES" sz="2000" dirty="0" err="1" smtClean="0"/>
              <a:t>avec</a:t>
            </a:r>
            <a:r>
              <a:rPr lang="es-ES" sz="2000" dirty="0" smtClean="0"/>
              <a:t> 2 </a:t>
            </a:r>
            <a:r>
              <a:rPr lang="es-ES" sz="2000" dirty="0" err="1" smtClean="0"/>
              <a:t>classes</a:t>
            </a:r>
            <a:r>
              <a:rPr lang="es-ES" sz="2000" dirty="0" smtClean="0"/>
              <a:t> de 3e : </a:t>
            </a:r>
            <a:r>
              <a:rPr lang="es-ES" sz="2000" dirty="0" err="1" smtClean="0"/>
              <a:t>réunion</a:t>
            </a:r>
            <a:r>
              <a:rPr lang="es-ES" sz="2000" dirty="0" smtClean="0"/>
              <a:t> de </a:t>
            </a:r>
            <a:r>
              <a:rPr lang="es-ES" sz="2000" dirty="0" err="1" smtClean="0"/>
              <a:t>plusieurs</a:t>
            </a:r>
            <a:r>
              <a:rPr lang="es-ES" sz="2000" dirty="0" smtClean="0"/>
              <a:t> </a:t>
            </a:r>
            <a:r>
              <a:rPr lang="es-ES" sz="2000" dirty="0" err="1" smtClean="0"/>
              <a:t>ambassadeurs</a:t>
            </a:r>
            <a:r>
              <a:rPr lang="es-ES" sz="2000" dirty="0" smtClean="0"/>
              <a:t> </a:t>
            </a:r>
            <a:r>
              <a:rPr lang="es-ES" sz="2000" dirty="0" err="1" smtClean="0"/>
              <a:t>européens</a:t>
            </a:r>
            <a:r>
              <a:rPr lang="es-ES" sz="2000" dirty="0" smtClean="0"/>
              <a:t> (</a:t>
            </a:r>
            <a:r>
              <a:rPr lang="es-ES" sz="2000" dirty="0" err="1" smtClean="0"/>
              <a:t>Estonie</a:t>
            </a:r>
            <a:r>
              <a:rPr lang="es-ES" sz="2000" dirty="0" smtClean="0"/>
              <a:t>, </a:t>
            </a:r>
            <a:r>
              <a:rPr lang="es-ES" sz="2000" dirty="0" err="1" smtClean="0"/>
              <a:t>Irlande</a:t>
            </a:r>
            <a:r>
              <a:rPr lang="es-ES" sz="2000" dirty="0" smtClean="0"/>
              <a:t>, France, </a:t>
            </a:r>
            <a:r>
              <a:rPr lang="es-ES" sz="2000" dirty="0" err="1" smtClean="0"/>
              <a:t>Hongrie</a:t>
            </a:r>
            <a:r>
              <a:rPr lang="es-ES" sz="2000" dirty="0" smtClean="0"/>
              <a:t> et </a:t>
            </a:r>
            <a:r>
              <a:rPr lang="es-ES" sz="2000" dirty="0" err="1" smtClean="0"/>
              <a:t>Slovénie</a:t>
            </a:r>
            <a:r>
              <a:rPr lang="es-ES" sz="2000" dirty="0" smtClean="0"/>
              <a:t>) </a:t>
            </a:r>
            <a:r>
              <a:rPr lang="es-ES" sz="2000" dirty="0" err="1" smtClean="0"/>
              <a:t>avec</a:t>
            </a:r>
            <a:r>
              <a:rPr lang="es-ES" sz="2000" dirty="0" smtClean="0"/>
              <a:t> le </a:t>
            </a:r>
            <a:r>
              <a:rPr lang="es-ES" sz="2000" dirty="0" err="1" smtClean="0"/>
              <a:t>maire</a:t>
            </a:r>
            <a:r>
              <a:rPr lang="es-ES" sz="2000" dirty="0" smtClean="0"/>
              <a:t> de Madrid,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00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14" y="124698"/>
            <a:ext cx="2140719" cy="120162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90" y="2521690"/>
            <a:ext cx="4401181" cy="330088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842" y="3035862"/>
            <a:ext cx="3464608" cy="259845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678" y="2678255"/>
            <a:ext cx="2999580" cy="399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51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2597" y="365125"/>
            <a:ext cx="8121202" cy="1325563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3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. </a:t>
            </a:r>
            <a:r>
              <a:rPr lang="es-ES" sz="2800" b="1" dirty="0" err="1" smtClean="0">
                <a:solidFill>
                  <a:schemeClr val="accent6"/>
                </a:solidFill>
                <a:latin typeface="+mn-lt"/>
              </a:rPr>
              <a:t>Déchets</a:t>
            </a:r>
            <a:endParaRPr lang="es-ES" sz="28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1"/>
          </p:nvPr>
        </p:nvSpPr>
        <p:spPr>
          <a:xfrm>
            <a:off x="216114" y="1470120"/>
            <a:ext cx="11137685" cy="2497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000" u="sng" dirty="0" smtClean="0"/>
              <a:t>Surfrider </a:t>
            </a:r>
            <a:r>
              <a:rPr lang="es-ES" sz="2000" dirty="0" smtClean="0"/>
              <a:t>: </a:t>
            </a:r>
            <a:r>
              <a:rPr lang="es-ES" sz="2000" dirty="0" err="1" smtClean="0"/>
              <a:t>sorties</a:t>
            </a:r>
            <a:r>
              <a:rPr lang="es-ES" sz="2000" dirty="0" smtClean="0"/>
              <a:t> en CE1 </a:t>
            </a:r>
            <a:r>
              <a:rPr lang="es-ES" sz="2000" dirty="0" smtClean="0"/>
              <a:t>et </a:t>
            </a:r>
            <a:r>
              <a:rPr lang="es-ES" sz="2000" dirty="0" err="1" smtClean="0"/>
              <a:t>voyage</a:t>
            </a:r>
            <a:r>
              <a:rPr lang="es-ES" sz="2000" dirty="0" smtClean="0"/>
              <a:t> des 4e</a:t>
            </a:r>
          </a:p>
          <a:p>
            <a:pPr marL="914400" lvl="1" indent="-457200"/>
            <a:r>
              <a:rPr lang="es-ES" sz="1600" dirty="0" smtClean="0"/>
              <a:t>Le Lycée </a:t>
            </a:r>
            <a:r>
              <a:rPr lang="es-ES" sz="1600" dirty="0" err="1" smtClean="0"/>
              <a:t>français</a:t>
            </a:r>
            <a:r>
              <a:rPr lang="es-ES" sz="1600" dirty="0" smtClean="0"/>
              <a:t> </a:t>
            </a:r>
            <a:r>
              <a:rPr lang="es-ES" sz="1600" dirty="0" err="1" smtClean="0"/>
              <a:t>est</a:t>
            </a:r>
            <a:r>
              <a:rPr lang="es-ES" sz="1600" dirty="0" smtClean="0"/>
              <a:t> un des plus </a:t>
            </a:r>
            <a:r>
              <a:rPr lang="es-ES" sz="1600" dirty="0" err="1" smtClean="0"/>
              <a:t>grands</a:t>
            </a:r>
            <a:r>
              <a:rPr lang="es-ES" sz="1600" dirty="0" smtClean="0"/>
              <a:t> </a:t>
            </a:r>
            <a:r>
              <a:rPr lang="es-ES" sz="1600" dirty="0" err="1" smtClean="0"/>
              <a:t>contributeurs</a:t>
            </a:r>
            <a:r>
              <a:rPr lang="es-ES" sz="1600" dirty="0" smtClean="0"/>
              <a:t> à ce </a:t>
            </a:r>
            <a:r>
              <a:rPr lang="es-ES" sz="1600" dirty="0" err="1" smtClean="0"/>
              <a:t>projet</a:t>
            </a:r>
            <a:r>
              <a:rPr lang="es-ES" sz="1600" dirty="0" smtClean="0"/>
              <a:t> </a:t>
            </a:r>
            <a:r>
              <a:rPr lang="es-ES" sz="1600" dirty="0" err="1" smtClean="0"/>
              <a:t>Initiatives</a:t>
            </a:r>
            <a:r>
              <a:rPr lang="es-ES" sz="1600" dirty="0" smtClean="0"/>
              <a:t> </a:t>
            </a:r>
            <a:r>
              <a:rPr lang="es-ES" sz="1600" dirty="0" err="1" smtClean="0"/>
              <a:t>Océanes</a:t>
            </a:r>
            <a:r>
              <a:rPr lang="es-ES" sz="1600" dirty="0" smtClean="0"/>
              <a:t> </a:t>
            </a:r>
            <a:r>
              <a:rPr lang="es-ES" sz="1600" dirty="0" err="1" smtClean="0"/>
              <a:t>ayant</a:t>
            </a:r>
            <a:r>
              <a:rPr lang="es-ES" sz="1600" dirty="0" smtClean="0"/>
              <a:t> </a:t>
            </a:r>
            <a:r>
              <a:rPr lang="es-ES" sz="1600" dirty="0" err="1" smtClean="0"/>
              <a:t>comme</a:t>
            </a:r>
            <a:r>
              <a:rPr lang="es-ES" sz="1600" dirty="0" smtClean="0"/>
              <a:t> </a:t>
            </a:r>
            <a:r>
              <a:rPr lang="es-ES" sz="1600" dirty="0" err="1" smtClean="0"/>
              <a:t>cible</a:t>
            </a:r>
            <a:r>
              <a:rPr lang="es-ES" sz="1600" dirty="0" smtClean="0"/>
              <a:t> les </a:t>
            </a:r>
            <a:r>
              <a:rPr lang="es-ES" sz="1600" dirty="0" err="1" smtClean="0"/>
              <a:t>déchets</a:t>
            </a:r>
            <a:r>
              <a:rPr lang="es-ES" sz="1600" dirty="0" smtClean="0"/>
              <a:t> </a:t>
            </a:r>
            <a:r>
              <a:rPr lang="es-ES" sz="1600" dirty="0" err="1" smtClean="0"/>
              <a:t>aquatiques</a:t>
            </a:r>
            <a:endParaRPr lang="es-ES" sz="1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pPr marL="457200" indent="-457200"/>
            <a:r>
              <a:rPr lang="fr-FR" sz="2000" u="sng" dirty="0"/>
              <a:t>G</a:t>
            </a:r>
            <a:r>
              <a:rPr lang="fr-FR" sz="2000" u="sng" dirty="0" smtClean="0"/>
              <a:t>outer </a:t>
            </a:r>
            <a:r>
              <a:rPr lang="fr-FR" sz="2000" u="sng" dirty="0"/>
              <a:t>zéro déchets et </a:t>
            </a:r>
            <a:r>
              <a:rPr lang="fr-FR" sz="2000" u="sng" dirty="0" smtClean="0"/>
              <a:t>sain</a:t>
            </a:r>
            <a:r>
              <a:rPr lang="fr-FR" sz="2000" dirty="0"/>
              <a:t> </a:t>
            </a:r>
            <a:r>
              <a:rPr lang="fr-FR" sz="2000" dirty="0" smtClean="0"/>
              <a:t>:</a:t>
            </a:r>
            <a:r>
              <a:rPr lang="fr-FR" sz="2000" dirty="0" smtClean="0"/>
              <a:t> </a:t>
            </a:r>
            <a:r>
              <a:rPr lang="fr-FR" sz="2000" dirty="0" smtClean="0"/>
              <a:t>travail avec les éco-délégués du primaire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00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14" y="124698"/>
            <a:ext cx="2140719" cy="120162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0" y="2337965"/>
            <a:ext cx="3617259" cy="271294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78" y="3624360"/>
            <a:ext cx="3931024" cy="294826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894" y="4310160"/>
            <a:ext cx="3016624" cy="226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49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2597" y="365125"/>
            <a:ext cx="8121202" cy="1325563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3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. </a:t>
            </a:r>
            <a:r>
              <a:rPr lang="es-ES" sz="2800" b="1" dirty="0" err="1" smtClean="0">
                <a:solidFill>
                  <a:schemeClr val="accent6"/>
                </a:solidFill>
                <a:latin typeface="+mn-lt"/>
              </a:rPr>
              <a:t>Déchets</a:t>
            </a:r>
            <a:endParaRPr lang="es-ES" sz="28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1"/>
          </p:nvPr>
        </p:nvSpPr>
        <p:spPr>
          <a:xfrm>
            <a:off x="216114" y="1470120"/>
            <a:ext cx="11137685" cy="3611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457200" indent="-457200"/>
            <a:r>
              <a:rPr lang="fr-FR" sz="2000" dirty="0"/>
              <a:t>P</a:t>
            </a:r>
            <a:r>
              <a:rPr lang="fr-FR" sz="2000" dirty="0" smtClean="0"/>
              <a:t>artenariat </a:t>
            </a:r>
            <a:r>
              <a:rPr lang="fr-FR" sz="2000" dirty="0"/>
              <a:t>éco-</a:t>
            </a:r>
            <a:r>
              <a:rPr lang="fr-FR" sz="2000" dirty="0" err="1"/>
              <a:t>embes</a:t>
            </a:r>
            <a:r>
              <a:rPr lang="fr-FR" sz="2000" dirty="0"/>
              <a:t>, </a:t>
            </a:r>
            <a:endParaRPr lang="fr-FR" sz="2000" dirty="0" smtClean="0"/>
          </a:p>
          <a:p>
            <a:pPr marL="457200" indent="-457200"/>
            <a:endParaRPr lang="fr-FR" sz="2000" dirty="0" smtClean="0"/>
          </a:p>
          <a:p>
            <a:pPr marL="457200" indent="-457200"/>
            <a:r>
              <a:rPr lang="fr-FR" sz="2000" dirty="0" smtClean="0"/>
              <a:t>O</a:t>
            </a:r>
            <a:r>
              <a:rPr lang="fr-FR" sz="2000" dirty="0" smtClean="0"/>
              <a:t>pération </a:t>
            </a:r>
            <a:r>
              <a:rPr lang="fr-FR" sz="2000" dirty="0"/>
              <a:t>Trash au lycée, </a:t>
            </a:r>
            <a:endParaRPr lang="fr-FR" sz="2000" dirty="0" smtClean="0"/>
          </a:p>
          <a:p>
            <a:pPr marL="457200" indent="-457200"/>
            <a:endParaRPr lang="fr-FR" sz="2000" dirty="0" smtClean="0"/>
          </a:p>
          <a:p>
            <a:pPr marL="457200" indent="-457200"/>
            <a:r>
              <a:rPr lang="fr-FR" sz="2000" dirty="0"/>
              <a:t>Réseau Educa </a:t>
            </a:r>
            <a:r>
              <a:rPr lang="fr-FR" sz="2000" dirty="0" err="1"/>
              <a:t>Hoy</a:t>
            </a:r>
            <a:r>
              <a:rPr lang="fr-FR" sz="2000" dirty="0"/>
              <a:t> </a:t>
            </a:r>
            <a:r>
              <a:rPr lang="fr-FR" sz="2000" dirty="0" err="1"/>
              <a:t>por</a:t>
            </a:r>
            <a:r>
              <a:rPr lang="fr-FR" sz="2000" dirty="0"/>
              <a:t> un </a:t>
            </a:r>
            <a:r>
              <a:rPr lang="fr-FR" sz="2000" dirty="0" err="1"/>
              <a:t>madrid</a:t>
            </a:r>
            <a:r>
              <a:rPr lang="fr-FR" sz="2000" dirty="0"/>
              <a:t> mas sostenible</a:t>
            </a:r>
            <a:endParaRPr lang="fr-FR" sz="2000" dirty="0" smtClean="0"/>
          </a:p>
          <a:p>
            <a:pPr marL="457200" indent="-457200"/>
            <a:r>
              <a:rPr lang="fr-FR" sz="2000" dirty="0"/>
              <a:t>C</a:t>
            </a:r>
            <a:r>
              <a:rPr lang="fr-FR" sz="2000" dirty="0" smtClean="0"/>
              <a:t>ollecte </a:t>
            </a:r>
            <a:r>
              <a:rPr lang="fr-FR" sz="2000" dirty="0"/>
              <a:t>bouchons, piles, </a:t>
            </a:r>
            <a:r>
              <a:rPr lang="fr-FR" sz="2000" dirty="0" smtClean="0"/>
              <a:t>stylos</a:t>
            </a:r>
            <a:r>
              <a:rPr lang="fr-FR" sz="2000" dirty="0"/>
              <a:t> </a:t>
            </a:r>
            <a:r>
              <a:rPr lang="fr-FR" sz="2000" dirty="0" smtClean="0"/>
              <a:t>: 2 points de collecte</a:t>
            </a:r>
            <a:endParaRPr lang="es-E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00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14" y="124698"/>
            <a:ext cx="2140719" cy="12016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295" y="1326327"/>
            <a:ext cx="32575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1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6236" y="365125"/>
            <a:ext cx="7657563" cy="1325563"/>
          </a:xfrm>
        </p:spPr>
        <p:txBody>
          <a:bodyPr/>
          <a:lstStyle/>
          <a:p>
            <a:r>
              <a:rPr lang="fr-FR" sz="28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3. Alimentation </a:t>
            </a:r>
            <a:r>
              <a:rPr lang="fr-FR" sz="2800" b="1" dirty="0">
                <a:solidFill>
                  <a:schemeClr val="accent6"/>
                </a:solidFill>
                <a:latin typeface="Calibri" panose="020F0502020204030204" pitchFamily="34" charset="0"/>
              </a:rPr>
              <a:t>et gaspillage </a:t>
            </a:r>
            <a:r>
              <a:rPr lang="fr-FR" sz="28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alimentaire</a:t>
            </a:r>
            <a:br>
              <a:rPr lang="fr-FR" sz="28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</a:br>
            <a:r>
              <a:rPr lang="fr-FR" sz="28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Bilan SERD</a:t>
            </a:r>
            <a:r>
              <a:rPr lang="es-ES" sz="2800" b="1" dirty="0">
                <a:solidFill>
                  <a:schemeClr val="accent6"/>
                </a:solidFill>
                <a:latin typeface="Calibri" panose="020F0502020204030204" pitchFamily="34" charset="0"/>
              </a:rPr>
              <a:t/>
            </a:r>
            <a:br>
              <a:rPr lang="es-ES" sz="2800" b="1" dirty="0">
                <a:solidFill>
                  <a:schemeClr val="accent6"/>
                </a:solidFill>
                <a:latin typeface="Calibri" panose="020F0502020204030204" pitchFamily="34" charset="0"/>
              </a:rPr>
            </a:br>
            <a:endParaRPr lang="es-ES" sz="2800" b="1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14" y="124698"/>
            <a:ext cx="2140719" cy="1201629"/>
          </a:xfrm>
          <a:prstGeom prst="rect">
            <a:avLst/>
          </a:prstGeom>
        </p:spPr>
      </p:pic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64712" y="1477894"/>
            <a:ext cx="11358094" cy="5128967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es-ES" dirty="0"/>
          </a:p>
        </p:txBody>
      </p:sp>
      <p:pic>
        <p:nvPicPr>
          <p:cNvPr id="5" name="Espace réservé du contenu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473" y="1629849"/>
            <a:ext cx="9959868" cy="479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03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71" y="653387"/>
            <a:ext cx="7657563" cy="1188868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3. Alimentation </a:t>
            </a:r>
            <a:r>
              <a:rPr lang="fr-FR" sz="2800" b="1" dirty="0">
                <a:solidFill>
                  <a:schemeClr val="accent6"/>
                </a:solidFill>
                <a:latin typeface="Calibri" panose="020F0502020204030204" pitchFamily="34" charset="0"/>
              </a:rPr>
              <a:t>et gaspillage </a:t>
            </a:r>
            <a:r>
              <a:rPr lang="fr-FR" sz="28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alimentaire</a:t>
            </a:r>
            <a:br>
              <a:rPr lang="fr-FR" sz="28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</a:br>
            <a:r>
              <a:rPr lang="fr-FR" sz="28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Bilan SERD</a:t>
            </a:r>
            <a:r>
              <a:rPr lang="es-ES" sz="2800" b="1" dirty="0">
                <a:solidFill>
                  <a:schemeClr val="accent6"/>
                </a:solidFill>
                <a:latin typeface="Calibri" panose="020F0502020204030204" pitchFamily="34" charset="0"/>
              </a:rPr>
              <a:t/>
            </a:r>
            <a:br>
              <a:rPr lang="es-ES" sz="2800" b="1" dirty="0">
                <a:solidFill>
                  <a:schemeClr val="accent6"/>
                </a:solidFill>
                <a:latin typeface="Calibri" panose="020F0502020204030204" pitchFamily="34" charset="0"/>
              </a:rPr>
            </a:br>
            <a:endParaRPr lang="es-ES" sz="2800" b="1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14" y="124698"/>
            <a:ext cx="2140719" cy="1201629"/>
          </a:xfrm>
          <a:prstGeom prst="rect">
            <a:avLst/>
          </a:prstGeom>
        </p:spPr>
      </p:pic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64712" y="1477894"/>
            <a:ext cx="11358094" cy="51289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6" name="Rectangle 5"/>
          <p:cNvSpPr/>
          <p:nvPr/>
        </p:nvSpPr>
        <p:spPr>
          <a:xfrm>
            <a:off x="940158" y="1993822"/>
            <a:ext cx="938621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err="1" smtClean="0">
                <a:effectLst/>
                <a:latin typeface="Comic Sans MS" panose="030F0702030302020204" pitchFamily="66" charset="0"/>
              </a:rPr>
              <a:t>Constat</a:t>
            </a:r>
            <a:r>
              <a:rPr lang="es-ES" sz="2400" dirty="0" smtClean="0">
                <a:effectLst/>
                <a:latin typeface="Comic Sans MS" panose="030F0702030302020204" pitchFamily="66" charset="0"/>
              </a:rPr>
              <a:t>…</a:t>
            </a:r>
          </a:p>
          <a:p>
            <a:pPr algn="ctr"/>
            <a:r>
              <a:rPr lang="es-ES" sz="2400" dirty="0" err="1" smtClean="0">
                <a:latin typeface="Comic Sans MS" panose="030F0702030302020204" pitchFamily="66" charset="0"/>
              </a:rPr>
              <a:t>Problématique</a:t>
            </a:r>
            <a:r>
              <a:rPr lang="es-ES" sz="2400" dirty="0" smtClean="0">
                <a:latin typeface="Comic Sans MS" panose="030F0702030302020204" pitchFamily="66" charset="0"/>
              </a:rPr>
              <a:t> du </a:t>
            </a:r>
            <a:r>
              <a:rPr lang="es-ES" sz="2400" dirty="0" err="1" smtClean="0">
                <a:latin typeface="Comic Sans MS" panose="030F0702030302020204" pitchFamily="66" charset="0"/>
              </a:rPr>
              <a:t>rythme</a:t>
            </a:r>
            <a:r>
              <a:rPr lang="es-ES" sz="2400" dirty="0" smtClean="0">
                <a:latin typeface="Comic Sans MS" panose="030F0702030302020204" pitchFamily="66" charset="0"/>
              </a:rPr>
              <a:t> Espagnol </a:t>
            </a:r>
            <a:r>
              <a:rPr lang="es-ES" sz="2400" dirty="0" err="1" smtClean="0">
                <a:latin typeface="Comic Sans MS" panose="030F0702030302020204" pitchFamily="66" charset="0"/>
              </a:rPr>
              <a:t>pas</a:t>
            </a:r>
            <a:r>
              <a:rPr lang="es-ES" sz="2400" dirty="0" smtClean="0">
                <a:latin typeface="Comic Sans MS" panose="030F0702030302020204" pitchFamily="66" charset="0"/>
              </a:rPr>
              <a:t> en </a:t>
            </a:r>
            <a:r>
              <a:rPr lang="es-ES" sz="2400" dirty="0" err="1" smtClean="0">
                <a:latin typeface="Comic Sans MS" panose="030F0702030302020204" pitchFamily="66" charset="0"/>
              </a:rPr>
              <a:t>adéquation</a:t>
            </a:r>
            <a:r>
              <a:rPr lang="es-ES" sz="2400" dirty="0" smtClean="0">
                <a:latin typeface="Comic Sans MS" panose="030F0702030302020204" pitchFamily="66" charset="0"/>
              </a:rPr>
              <a:t> </a:t>
            </a:r>
            <a:r>
              <a:rPr lang="es-ES" sz="2400" dirty="0" err="1" smtClean="0">
                <a:latin typeface="Comic Sans MS" panose="030F0702030302020204" pitchFamily="66" charset="0"/>
              </a:rPr>
              <a:t>avec</a:t>
            </a:r>
            <a:r>
              <a:rPr lang="es-ES" sz="2400" dirty="0" smtClean="0">
                <a:latin typeface="Comic Sans MS" panose="030F0702030302020204" pitchFamily="66" charset="0"/>
              </a:rPr>
              <a:t> les </a:t>
            </a:r>
            <a:r>
              <a:rPr lang="es-ES" sz="2400" dirty="0" err="1" smtClean="0">
                <a:latin typeface="Comic Sans MS" panose="030F0702030302020204" pitchFamily="66" charset="0"/>
              </a:rPr>
              <a:t>horaires</a:t>
            </a:r>
            <a:r>
              <a:rPr lang="es-ES" sz="2400" dirty="0" smtClean="0">
                <a:latin typeface="Comic Sans MS" panose="030F0702030302020204" pitchFamily="66" charset="0"/>
              </a:rPr>
              <a:t> du LFM</a:t>
            </a:r>
            <a:endParaRPr lang="es-ES" sz="2400" dirty="0" smtClean="0">
              <a:effectLst/>
              <a:latin typeface="Comic Sans MS" panose="030F0702030302020204" pitchFamily="66" charset="0"/>
            </a:endParaRPr>
          </a:p>
          <a:p>
            <a:pPr algn="just"/>
            <a:endParaRPr lang="es-ES" dirty="0" smtClean="0">
              <a:solidFill>
                <a:schemeClr val="accent6"/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Comic Sans MS" panose="030F0702030302020204" pitchFamily="66" charset="0"/>
              </a:rPr>
              <a:t>Un </a:t>
            </a:r>
            <a:r>
              <a:rPr lang="es-ES" dirty="0" err="1" smtClean="0">
                <a:latin typeface="Comic Sans MS" panose="030F0702030302020204" pitchFamily="66" charset="0"/>
              </a:rPr>
              <a:t>élève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ne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déjeune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quasiment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pas</a:t>
            </a:r>
            <a:r>
              <a:rPr lang="es-ES" dirty="0" smtClean="0">
                <a:latin typeface="Comic Sans MS" panose="030F0702030302020204" pitchFamily="66" charset="0"/>
              </a:rPr>
              <a:t> le </a:t>
            </a:r>
            <a:r>
              <a:rPr lang="es-ES" dirty="0" err="1" smtClean="0">
                <a:latin typeface="Comic Sans MS" panose="030F0702030302020204" pitchFamily="66" charset="0"/>
              </a:rPr>
              <a:t>matin</a:t>
            </a:r>
            <a:endParaRPr lang="es-ES" dirty="0" smtClean="0"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err="1" smtClean="0">
                <a:latin typeface="Comic Sans MS" panose="030F0702030302020204" pitchFamily="66" charset="0"/>
              </a:rPr>
              <a:t>Il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mange</a:t>
            </a:r>
            <a:r>
              <a:rPr lang="es-ES" dirty="0" smtClean="0">
                <a:latin typeface="Comic Sans MS" panose="030F0702030302020204" pitchFamily="66" charset="0"/>
              </a:rPr>
              <a:t> à la </a:t>
            </a:r>
            <a:r>
              <a:rPr lang="es-ES" dirty="0" err="1" smtClean="0">
                <a:latin typeface="Comic Sans MS" panose="030F0702030302020204" pitchFamily="66" charset="0"/>
              </a:rPr>
              <a:t>récréation</a:t>
            </a:r>
            <a:r>
              <a:rPr lang="es-ES" dirty="0" smtClean="0">
                <a:latin typeface="Comic Sans MS" panose="030F0702030302020204" pitchFamily="66" charset="0"/>
              </a:rPr>
              <a:t> à 11H un </a:t>
            </a:r>
            <a:r>
              <a:rPr lang="es-ES" dirty="0" err="1" smtClean="0">
                <a:latin typeface="Comic Sans MS" panose="030F0702030302020204" pitchFamily="66" charset="0"/>
              </a:rPr>
              <a:t>goûter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conséquent</a:t>
            </a:r>
            <a:r>
              <a:rPr lang="es-ES" dirty="0" smtClean="0">
                <a:latin typeface="Comic Sans MS" panose="030F0702030302020204" pitchFamily="66" charset="0"/>
              </a:rPr>
              <a:t>…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err="1" smtClean="0">
                <a:latin typeface="Comic Sans MS" panose="030F0702030302020204" pitchFamily="66" charset="0"/>
              </a:rPr>
              <a:t>Il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n’a</a:t>
            </a:r>
            <a:r>
              <a:rPr lang="es-ES" dirty="0" smtClean="0">
                <a:latin typeface="Comic Sans MS" panose="030F0702030302020204" pitchFamily="66" charset="0"/>
              </a:rPr>
              <a:t> plus </a:t>
            </a:r>
            <a:r>
              <a:rPr lang="es-ES" dirty="0" err="1" smtClean="0">
                <a:latin typeface="Comic Sans MS" panose="030F0702030302020204" pitchFamily="66" charset="0"/>
              </a:rPr>
              <a:t>faim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pour</a:t>
            </a:r>
            <a:r>
              <a:rPr lang="es-ES" dirty="0" smtClean="0">
                <a:latin typeface="Comic Sans MS" panose="030F0702030302020204" pitchFamily="66" charset="0"/>
              </a:rPr>
              <a:t> le </a:t>
            </a:r>
            <a:r>
              <a:rPr lang="es-ES" dirty="0" err="1" smtClean="0">
                <a:latin typeface="Comic Sans MS" panose="030F0702030302020204" pitchFamily="66" charset="0"/>
              </a:rPr>
              <a:t>déjeuner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au</a:t>
            </a:r>
            <a:r>
              <a:rPr lang="es-ES" dirty="0" smtClean="0">
                <a:latin typeface="Comic Sans MS" panose="030F0702030302020204" pitchFamily="66" charset="0"/>
              </a:rPr>
              <a:t> comedor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Comic Sans MS" panose="030F0702030302020204" pitchFamily="66" charset="0"/>
              </a:rPr>
              <a:t>A 16H, </a:t>
            </a:r>
            <a:r>
              <a:rPr lang="es-ES" dirty="0" err="1" smtClean="0">
                <a:latin typeface="Comic Sans MS" panose="030F0702030302020204" pitchFamily="66" charset="0"/>
              </a:rPr>
              <a:t>quand</a:t>
            </a:r>
            <a:r>
              <a:rPr lang="es-ES" dirty="0" smtClean="0">
                <a:latin typeface="Comic Sans MS" panose="030F0702030302020204" pitchFamily="66" charset="0"/>
              </a:rPr>
              <a:t> les </a:t>
            </a:r>
            <a:r>
              <a:rPr lang="es-ES" dirty="0" err="1" smtClean="0">
                <a:latin typeface="Comic Sans MS" panose="030F0702030302020204" pitchFamily="66" charset="0"/>
              </a:rPr>
              <a:t>parents</a:t>
            </a:r>
            <a:r>
              <a:rPr lang="es-ES" dirty="0" smtClean="0">
                <a:latin typeface="Comic Sans MS" panose="030F0702030302020204" pitchFamily="66" charset="0"/>
              </a:rPr>
              <a:t> le </a:t>
            </a:r>
            <a:r>
              <a:rPr lang="es-ES" dirty="0" err="1" smtClean="0">
                <a:latin typeface="Comic Sans MS" panose="030F0702030302020204" pitchFamily="66" charset="0"/>
              </a:rPr>
              <a:t>retrouvent</a:t>
            </a:r>
            <a:r>
              <a:rPr lang="es-ES" dirty="0" smtClean="0">
                <a:latin typeface="Comic Sans MS" panose="030F0702030302020204" pitchFamily="66" charset="0"/>
              </a:rPr>
              <a:t>, </a:t>
            </a:r>
            <a:r>
              <a:rPr lang="es-ES" dirty="0" err="1" smtClean="0">
                <a:latin typeface="Comic Sans MS" panose="030F0702030302020204" pitchFamily="66" charset="0"/>
              </a:rPr>
              <a:t>il</a:t>
            </a:r>
            <a:r>
              <a:rPr lang="es-ES" dirty="0" smtClean="0">
                <a:latin typeface="Comic Sans MS" panose="030F0702030302020204" pitchFamily="66" charset="0"/>
              </a:rPr>
              <a:t> a </a:t>
            </a:r>
            <a:r>
              <a:rPr lang="es-ES" dirty="0" err="1" smtClean="0">
                <a:latin typeface="Comic Sans MS" panose="030F0702030302020204" pitchFamily="66" charset="0"/>
              </a:rPr>
              <a:t>faim</a:t>
            </a:r>
            <a:r>
              <a:rPr lang="es-ES" dirty="0" smtClean="0">
                <a:latin typeface="Comic Sans MS" panose="030F0702030302020204" pitchFamily="66" charset="0"/>
              </a:rPr>
              <a:t> et </a:t>
            </a:r>
            <a:r>
              <a:rPr lang="es-ES" dirty="0" err="1" smtClean="0">
                <a:latin typeface="Comic Sans MS" panose="030F0702030302020204" pitchFamily="66" charset="0"/>
              </a:rPr>
              <a:t>goute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beaucoup</a:t>
            </a:r>
            <a:r>
              <a:rPr lang="es-ES" dirty="0" smtClean="0">
                <a:latin typeface="Comic Sans MS" panose="030F0702030302020204" pitchFamily="66" charset="0"/>
              </a:rPr>
              <a:t>…</a:t>
            </a:r>
          </a:p>
          <a:p>
            <a:pPr algn="just"/>
            <a:endParaRPr lang="es-ES" dirty="0" smtClean="0">
              <a:latin typeface="Comic Sans MS" panose="030F0702030302020204" pitchFamily="66" charset="0"/>
            </a:endParaRPr>
          </a:p>
          <a:p>
            <a:pPr algn="just"/>
            <a:r>
              <a:rPr lang="es-ES" sz="2400" dirty="0" err="1" smtClean="0">
                <a:latin typeface="Comic Sans MS" panose="030F0702030302020204" pitchFamily="66" charset="0"/>
              </a:rPr>
              <a:t>Travail</a:t>
            </a:r>
            <a:r>
              <a:rPr lang="es-ES" sz="2400" dirty="0" smtClean="0">
                <a:latin typeface="Comic Sans MS" panose="030F0702030302020204" pitchFamily="66" charset="0"/>
              </a:rPr>
              <a:t> sur la </a:t>
            </a:r>
            <a:r>
              <a:rPr lang="es-ES" sz="2400" dirty="0" err="1" smtClean="0">
                <a:latin typeface="Comic Sans MS" panose="030F0702030302020204" pitchFamily="66" charset="0"/>
              </a:rPr>
              <a:t>réduction</a:t>
            </a:r>
            <a:r>
              <a:rPr lang="es-ES" sz="2400" dirty="0" smtClean="0">
                <a:latin typeface="Comic Sans MS" panose="030F0702030302020204" pitchFamily="66" charset="0"/>
              </a:rPr>
              <a:t> et/</a:t>
            </a:r>
            <a:r>
              <a:rPr lang="es-ES" sz="2400" dirty="0" err="1" smtClean="0">
                <a:latin typeface="Comic Sans MS" panose="030F0702030302020204" pitchFamily="66" charset="0"/>
              </a:rPr>
              <a:t>ou</a:t>
            </a:r>
            <a:r>
              <a:rPr lang="es-ES" sz="2400" dirty="0" smtClean="0">
                <a:latin typeface="Comic Sans MS" panose="030F0702030302020204" pitchFamily="66" charset="0"/>
              </a:rPr>
              <a:t> </a:t>
            </a:r>
            <a:r>
              <a:rPr lang="es-ES" sz="2400" dirty="0" err="1" smtClean="0">
                <a:latin typeface="Comic Sans MS" panose="030F0702030302020204" pitchFamily="66" charset="0"/>
              </a:rPr>
              <a:t>supression</a:t>
            </a:r>
            <a:r>
              <a:rPr lang="es-ES" sz="2400" dirty="0" smtClean="0">
                <a:latin typeface="Comic Sans MS" panose="030F0702030302020204" pitchFamily="66" charset="0"/>
              </a:rPr>
              <a:t> du </a:t>
            </a:r>
            <a:r>
              <a:rPr lang="es-ES" sz="2400" dirty="0" err="1" smtClean="0">
                <a:latin typeface="Comic Sans MS" panose="030F0702030302020204" pitchFamily="66" charset="0"/>
              </a:rPr>
              <a:t>goûter</a:t>
            </a:r>
            <a:r>
              <a:rPr lang="es-ES" sz="2400" dirty="0" smtClean="0">
                <a:latin typeface="Comic Sans MS" panose="030F0702030302020204" pitchFamily="66" charset="0"/>
              </a:rPr>
              <a:t> (</a:t>
            </a:r>
            <a:r>
              <a:rPr lang="es-ES" sz="2400" dirty="0" err="1" smtClean="0">
                <a:latin typeface="Comic Sans MS" panose="030F0702030302020204" pitchFamily="66" charset="0"/>
              </a:rPr>
              <a:t>comme</a:t>
            </a:r>
            <a:r>
              <a:rPr lang="es-ES" sz="2400" dirty="0" smtClean="0">
                <a:latin typeface="Comic Sans MS" panose="030F0702030302020204" pitchFamily="66" charset="0"/>
              </a:rPr>
              <a:t> </a:t>
            </a:r>
            <a:r>
              <a:rPr lang="es-ES" sz="2400" dirty="0" err="1" smtClean="0">
                <a:latin typeface="Comic Sans MS" panose="030F0702030302020204" pitchFamily="66" charset="0"/>
              </a:rPr>
              <a:t>dans</a:t>
            </a:r>
            <a:r>
              <a:rPr lang="es-ES" sz="2400" dirty="0" smtClean="0">
                <a:latin typeface="Comic Sans MS" panose="030F0702030302020204" pitchFamily="66" charset="0"/>
              </a:rPr>
              <a:t> les </a:t>
            </a:r>
            <a:r>
              <a:rPr lang="es-ES" sz="2400" dirty="0" err="1" smtClean="0">
                <a:latin typeface="Comic Sans MS" panose="030F0702030302020204" pitchFamily="66" charset="0"/>
              </a:rPr>
              <a:t>écoles</a:t>
            </a:r>
            <a:r>
              <a:rPr lang="es-ES" sz="2400" dirty="0" smtClean="0">
                <a:latin typeface="Comic Sans MS" panose="030F0702030302020204" pitchFamily="66" charset="0"/>
              </a:rPr>
              <a:t> en France) ???</a:t>
            </a:r>
            <a:endParaRPr lang="es-E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950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6236" y="365125"/>
            <a:ext cx="7657563" cy="1325563"/>
          </a:xfrm>
        </p:spPr>
        <p:txBody>
          <a:bodyPr/>
          <a:lstStyle/>
          <a:p>
            <a:r>
              <a:rPr lang="fr-FR" sz="28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3. Alimentation </a:t>
            </a:r>
            <a:r>
              <a:rPr lang="fr-FR" sz="2800" b="1" dirty="0">
                <a:solidFill>
                  <a:schemeClr val="accent6"/>
                </a:solidFill>
                <a:latin typeface="Calibri" panose="020F0502020204030204" pitchFamily="34" charset="0"/>
              </a:rPr>
              <a:t>et gaspillage alimentaire</a:t>
            </a:r>
            <a:r>
              <a:rPr lang="es-ES" sz="2800" b="1" dirty="0">
                <a:solidFill>
                  <a:schemeClr val="accent6"/>
                </a:solidFill>
                <a:latin typeface="Calibri" panose="020F0502020204030204" pitchFamily="34" charset="0"/>
              </a:rPr>
              <a:t/>
            </a:r>
            <a:br>
              <a:rPr lang="es-ES" sz="2800" b="1" dirty="0">
                <a:solidFill>
                  <a:schemeClr val="accent6"/>
                </a:solidFill>
                <a:latin typeface="Calibri" panose="020F0502020204030204" pitchFamily="34" charset="0"/>
              </a:rPr>
            </a:br>
            <a:endParaRPr lang="es-ES" sz="2800" b="1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14" y="124698"/>
            <a:ext cx="2140719" cy="1201629"/>
          </a:xfrm>
          <a:prstGeom prst="rect">
            <a:avLst/>
          </a:prstGeom>
        </p:spPr>
      </p:pic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64712" y="1477894"/>
            <a:ext cx="11358094" cy="5128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Campagne </a:t>
            </a:r>
            <a:r>
              <a:rPr lang="fr-FR" dirty="0"/>
              <a:t>affichage </a:t>
            </a:r>
            <a:r>
              <a:rPr lang="fr-FR" dirty="0" err="1"/>
              <a:t>comedor</a:t>
            </a:r>
            <a:r>
              <a:rPr lang="fr-FR" dirty="0"/>
              <a:t> </a:t>
            </a:r>
            <a:r>
              <a:rPr lang="fr-FR" dirty="0" smtClean="0"/>
              <a:t>: </a:t>
            </a:r>
          </a:p>
          <a:p>
            <a:endParaRPr lang="es-ES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927" y="1174063"/>
            <a:ext cx="2585367" cy="174238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827" y="1081911"/>
            <a:ext cx="2304446" cy="151571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750" y="4778270"/>
            <a:ext cx="2456175" cy="162439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712" y="2045253"/>
            <a:ext cx="2560615" cy="167786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531" y="3504951"/>
            <a:ext cx="2532577" cy="166003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531" y="5014989"/>
            <a:ext cx="2367339" cy="155676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6534" y="2290371"/>
            <a:ext cx="2345228" cy="102205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32753" y="3504951"/>
            <a:ext cx="2362372" cy="92024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46534" y="4705418"/>
            <a:ext cx="2375548" cy="118050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20265" y="3018711"/>
            <a:ext cx="2553375" cy="168042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31472" y="3018711"/>
            <a:ext cx="2559795" cy="168884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39180" y="4859118"/>
            <a:ext cx="2544380" cy="168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15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62141" y="0"/>
            <a:ext cx="8121202" cy="1325563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accent6"/>
                </a:solidFill>
                <a:latin typeface="+mn-lt"/>
              </a:rPr>
              <a:t>3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. </a:t>
            </a:r>
            <a:r>
              <a:rPr lang="es-ES" sz="2800" b="1" dirty="0" err="1" smtClean="0">
                <a:solidFill>
                  <a:schemeClr val="accent6"/>
                </a:solidFill>
                <a:latin typeface="+mn-lt"/>
              </a:rPr>
              <a:t>Intendance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 – </a:t>
            </a:r>
            <a:r>
              <a:rPr lang="es-ES" sz="2800" b="1" dirty="0" err="1" smtClean="0">
                <a:solidFill>
                  <a:schemeClr val="accent6"/>
                </a:solidFill>
                <a:latin typeface="+mn-lt"/>
              </a:rPr>
              <a:t>Rapport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 CREARA</a:t>
            </a:r>
            <a:endParaRPr lang="es-ES" sz="28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14" y="124698"/>
            <a:ext cx="2140719" cy="1201629"/>
          </a:xfrm>
          <a:prstGeom prst="rect">
            <a:avLst/>
          </a:prstGeom>
        </p:spPr>
      </p:pic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3475" y="1325563"/>
            <a:ext cx="10699867" cy="531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50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62141" y="0"/>
            <a:ext cx="8121202" cy="1325563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accent6"/>
                </a:solidFill>
                <a:latin typeface="+mn-lt"/>
              </a:rPr>
              <a:t>3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. </a:t>
            </a:r>
            <a:r>
              <a:rPr lang="es-ES" sz="2800" b="1" dirty="0" err="1" smtClean="0">
                <a:solidFill>
                  <a:schemeClr val="accent6"/>
                </a:solidFill>
                <a:latin typeface="+mn-lt"/>
              </a:rPr>
              <a:t>Intendance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 – </a:t>
            </a:r>
            <a:r>
              <a:rPr lang="es-ES" sz="2800" b="1" dirty="0" err="1" smtClean="0">
                <a:solidFill>
                  <a:schemeClr val="accent6"/>
                </a:solidFill>
                <a:latin typeface="+mn-lt"/>
              </a:rPr>
              <a:t>Rapport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 CREARA</a:t>
            </a:r>
            <a:endParaRPr lang="es-ES" sz="28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14" y="124698"/>
            <a:ext cx="2140719" cy="120162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481" y="1376118"/>
            <a:ext cx="10123197" cy="547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62141" y="0"/>
            <a:ext cx="8121202" cy="1325563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accent6"/>
                </a:solidFill>
                <a:latin typeface="+mn-lt"/>
              </a:rPr>
              <a:t>3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. </a:t>
            </a:r>
            <a:r>
              <a:rPr lang="es-ES" sz="2800" b="1" dirty="0" err="1" smtClean="0">
                <a:solidFill>
                  <a:schemeClr val="accent6"/>
                </a:solidFill>
                <a:latin typeface="+mn-lt"/>
              </a:rPr>
              <a:t>Intendance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 – </a:t>
            </a:r>
            <a:r>
              <a:rPr lang="es-ES" sz="2800" b="1" dirty="0" err="1" smtClean="0">
                <a:solidFill>
                  <a:schemeClr val="accent6"/>
                </a:solidFill>
                <a:latin typeface="+mn-lt"/>
              </a:rPr>
              <a:t>Rapport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 CREARA</a:t>
            </a:r>
            <a:endParaRPr lang="es-ES" sz="28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14" y="124698"/>
            <a:ext cx="2140719" cy="120162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837" y="1325563"/>
            <a:ext cx="8407988" cy="528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62141" y="0"/>
            <a:ext cx="8121202" cy="1325563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accent6"/>
                </a:solidFill>
                <a:latin typeface="+mn-lt"/>
              </a:rPr>
              <a:t>3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. </a:t>
            </a:r>
            <a:r>
              <a:rPr lang="es-ES" sz="2800" b="1" dirty="0" err="1" smtClean="0">
                <a:solidFill>
                  <a:schemeClr val="accent6"/>
                </a:solidFill>
                <a:latin typeface="+mn-lt"/>
              </a:rPr>
              <a:t>Intendance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 – </a:t>
            </a:r>
            <a:r>
              <a:rPr lang="es-ES" sz="2800" b="1" dirty="0" err="1" smtClean="0">
                <a:solidFill>
                  <a:schemeClr val="accent6"/>
                </a:solidFill>
                <a:latin typeface="+mn-lt"/>
              </a:rPr>
              <a:t>Rapport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 CREARA</a:t>
            </a:r>
            <a:endParaRPr lang="es-ES" sz="28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14" y="124698"/>
            <a:ext cx="2140719" cy="120162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932" y="1298844"/>
            <a:ext cx="8597319" cy="538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62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566670" y="1630565"/>
            <a:ext cx="11114467" cy="4842653"/>
          </a:xfrm>
        </p:spPr>
        <p:txBody>
          <a:bodyPr>
            <a:noAutofit/>
          </a:bodyPr>
          <a:lstStyle/>
          <a:p>
            <a:pPr algn="l"/>
            <a:r>
              <a:rPr lang="fr-FR" b="1" dirty="0" smtClean="0"/>
              <a:t>Film sur l’année E3D</a:t>
            </a:r>
          </a:p>
          <a:p>
            <a:pPr algn="l"/>
            <a:r>
              <a:rPr lang="fr-FR" b="1" dirty="0" smtClean="0"/>
              <a:t>1.</a:t>
            </a:r>
            <a:r>
              <a:rPr lang="fr-FR" b="1" dirty="0"/>
              <a:t> </a:t>
            </a:r>
            <a:r>
              <a:rPr lang="fr-FR" b="1" dirty="0" smtClean="0"/>
              <a:t>Point </a:t>
            </a:r>
            <a:r>
              <a:rPr lang="fr-FR" b="1" dirty="0"/>
              <a:t>sur la reconduction du label </a:t>
            </a:r>
            <a:r>
              <a:rPr lang="fr-FR" b="1" dirty="0" smtClean="0"/>
              <a:t>E3D</a:t>
            </a:r>
            <a:r>
              <a:rPr lang="fr-FR" b="1" dirty="0"/>
              <a:t> </a:t>
            </a:r>
            <a:endParaRPr lang="es-ES" dirty="0"/>
          </a:p>
          <a:p>
            <a:pPr algn="l"/>
            <a:endParaRPr lang="es-ES" b="1" dirty="0" smtClean="0"/>
          </a:p>
          <a:p>
            <a:pPr algn="l"/>
            <a:r>
              <a:rPr lang="es-ES" b="1" dirty="0" smtClean="0"/>
              <a:t>2. </a:t>
            </a:r>
            <a:r>
              <a:rPr lang="fr-FR" b="1" dirty="0" smtClean="0"/>
              <a:t>Elaboration </a:t>
            </a:r>
            <a:r>
              <a:rPr lang="fr-FR" b="1" dirty="0"/>
              <a:t>du parcours citoyen en lien avec le </a:t>
            </a:r>
            <a:r>
              <a:rPr lang="fr-FR" b="1" dirty="0" smtClean="0"/>
              <a:t>CESC</a:t>
            </a:r>
            <a:r>
              <a:rPr lang="fr-FR" b="1" dirty="0"/>
              <a:t> </a:t>
            </a:r>
            <a:endParaRPr lang="es-ES" dirty="0"/>
          </a:p>
          <a:p>
            <a:pPr lvl="0" algn="l"/>
            <a:endParaRPr lang="fr-FR" b="1" dirty="0" smtClean="0"/>
          </a:p>
          <a:p>
            <a:pPr lvl="0" algn="l"/>
            <a:r>
              <a:rPr lang="fr-FR" b="1" dirty="0" smtClean="0"/>
              <a:t>3. Avancement </a:t>
            </a:r>
            <a:r>
              <a:rPr lang="fr-FR" b="1" dirty="0"/>
              <a:t>démarche E3D par axes </a:t>
            </a:r>
            <a:r>
              <a:rPr lang="fr-FR" b="1" dirty="0" smtClean="0"/>
              <a:t>:</a:t>
            </a:r>
            <a:r>
              <a:rPr lang="fr-FR" b="1" dirty="0"/>
              <a:t> </a:t>
            </a:r>
            <a:endParaRPr lang="es-ES" dirty="0"/>
          </a:p>
          <a:p>
            <a:pPr lvl="0" algn="l"/>
            <a:r>
              <a:rPr lang="fr-FR" b="1" dirty="0"/>
              <a:t>Biodiversité et jardins pédagogiques</a:t>
            </a:r>
            <a:endParaRPr lang="es-ES" dirty="0"/>
          </a:p>
          <a:p>
            <a:pPr lvl="0" algn="l"/>
            <a:r>
              <a:rPr lang="fr-FR" b="1" dirty="0" smtClean="0"/>
              <a:t>Eco-mobilité</a:t>
            </a:r>
            <a:endParaRPr lang="es-ES" dirty="0"/>
          </a:p>
          <a:p>
            <a:pPr lvl="0" algn="l"/>
            <a:r>
              <a:rPr lang="fr-FR" b="1" dirty="0" smtClean="0"/>
              <a:t>Gestion </a:t>
            </a:r>
            <a:r>
              <a:rPr lang="fr-FR" b="1" dirty="0"/>
              <a:t>et réduction des </a:t>
            </a:r>
            <a:r>
              <a:rPr lang="fr-FR" b="1" dirty="0" smtClean="0"/>
              <a:t>déchets</a:t>
            </a:r>
            <a:endParaRPr lang="es-ES" dirty="0"/>
          </a:p>
          <a:p>
            <a:pPr lvl="0" algn="l"/>
            <a:r>
              <a:rPr lang="fr-FR" b="1" dirty="0" smtClean="0"/>
              <a:t>Citoyenneté </a:t>
            </a:r>
            <a:r>
              <a:rPr lang="fr-FR" b="1" dirty="0"/>
              <a:t>et solidarité</a:t>
            </a:r>
            <a:endParaRPr lang="es-ES" dirty="0"/>
          </a:p>
          <a:p>
            <a:pPr lvl="0" algn="l"/>
            <a:endParaRPr lang="fr-FR" b="1" dirty="0" smtClean="0"/>
          </a:p>
          <a:p>
            <a:pPr lvl="0" algn="l"/>
            <a:r>
              <a:rPr lang="fr-FR" b="1" dirty="0" smtClean="0"/>
              <a:t>4. Perspectives</a:t>
            </a:r>
            <a:r>
              <a:rPr lang="fr-FR" dirty="0"/>
              <a:t> </a:t>
            </a:r>
            <a:endParaRPr lang="es-ES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14" y="124698"/>
            <a:ext cx="2140719" cy="1201629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1747770" y="0"/>
            <a:ext cx="875226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err="1" smtClean="0">
                <a:solidFill>
                  <a:schemeClr val="accent6"/>
                </a:solidFill>
                <a:latin typeface="+mn-lt"/>
              </a:rPr>
              <a:t>Ordre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 du </a:t>
            </a:r>
            <a:r>
              <a:rPr lang="es-ES" sz="2800" b="1" dirty="0" err="1" smtClean="0">
                <a:solidFill>
                  <a:schemeClr val="accent6"/>
                </a:solidFill>
                <a:latin typeface="+mn-lt"/>
              </a:rPr>
              <a:t>jour</a:t>
            </a:r>
            <a:endParaRPr lang="es-ES" sz="2800" b="1" dirty="0">
              <a:solidFill>
                <a:schemeClr val="accent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835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62141" y="0"/>
            <a:ext cx="8121202" cy="1325563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accent6"/>
                </a:solidFill>
                <a:latin typeface="+mn-lt"/>
              </a:rPr>
              <a:t>3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. </a:t>
            </a:r>
            <a:r>
              <a:rPr lang="es-ES" sz="2800" b="1" dirty="0" err="1" smtClean="0">
                <a:solidFill>
                  <a:schemeClr val="accent6"/>
                </a:solidFill>
                <a:latin typeface="+mn-lt"/>
              </a:rPr>
              <a:t>Intendance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 – </a:t>
            </a:r>
            <a:r>
              <a:rPr lang="es-ES" sz="2800" b="1" dirty="0" err="1" smtClean="0">
                <a:solidFill>
                  <a:schemeClr val="accent6"/>
                </a:solidFill>
                <a:latin typeface="+mn-lt"/>
              </a:rPr>
              <a:t>Rapport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 CREARA</a:t>
            </a:r>
            <a:endParaRPr lang="es-ES" sz="28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14" y="124698"/>
            <a:ext cx="2140719" cy="120162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291" y="1233593"/>
            <a:ext cx="9068141" cy="562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58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62141" y="0"/>
            <a:ext cx="8121202" cy="1325563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accent6"/>
                </a:solidFill>
                <a:latin typeface="+mn-lt"/>
              </a:rPr>
              <a:t>3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. </a:t>
            </a:r>
            <a:r>
              <a:rPr lang="es-ES" sz="2800" b="1" dirty="0" err="1" smtClean="0">
                <a:solidFill>
                  <a:schemeClr val="accent6"/>
                </a:solidFill>
                <a:latin typeface="+mn-lt"/>
              </a:rPr>
              <a:t>Intendance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 – </a:t>
            </a:r>
            <a:r>
              <a:rPr lang="es-ES" sz="2800" b="1" dirty="0" err="1" smtClean="0">
                <a:solidFill>
                  <a:schemeClr val="accent6"/>
                </a:solidFill>
                <a:latin typeface="+mn-lt"/>
              </a:rPr>
              <a:t>Rapport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 CREARA</a:t>
            </a:r>
            <a:endParaRPr lang="es-ES" sz="28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14" y="124698"/>
            <a:ext cx="2140719" cy="120162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595" y="1325563"/>
            <a:ext cx="8829140" cy="552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99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62141" y="0"/>
            <a:ext cx="8121202" cy="1325563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accent6"/>
                </a:solidFill>
                <a:latin typeface="+mn-lt"/>
              </a:rPr>
              <a:t>3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. </a:t>
            </a:r>
            <a:r>
              <a:rPr lang="es-ES" sz="2800" b="1" dirty="0" err="1" smtClean="0">
                <a:solidFill>
                  <a:schemeClr val="accent6"/>
                </a:solidFill>
                <a:latin typeface="+mn-lt"/>
              </a:rPr>
              <a:t>Intendance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 – </a:t>
            </a:r>
            <a:r>
              <a:rPr lang="es-ES" sz="2800" b="1" dirty="0" err="1" smtClean="0">
                <a:solidFill>
                  <a:schemeClr val="accent6"/>
                </a:solidFill>
                <a:latin typeface="+mn-lt"/>
              </a:rPr>
              <a:t>Rapport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 CREARA</a:t>
            </a:r>
            <a:endParaRPr lang="es-ES" sz="28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14" y="124698"/>
            <a:ext cx="2140719" cy="120162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507" y="1325563"/>
            <a:ext cx="8687470" cy="545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42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62141" y="0"/>
            <a:ext cx="8121202" cy="1325563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accent6"/>
                </a:solidFill>
                <a:latin typeface="+mn-lt"/>
              </a:rPr>
              <a:t>3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. </a:t>
            </a:r>
            <a:r>
              <a:rPr lang="es-ES" sz="2800" b="1" dirty="0" err="1" smtClean="0">
                <a:solidFill>
                  <a:schemeClr val="accent6"/>
                </a:solidFill>
                <a:latin typeface="+mn-lt"/>
              </a:rPr>
              <a:t>Intendance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 – </a:t>
            </a:r>
            <a:r>
              <a:rPr lang="es-ES" sz="2800" b="1" dirty="0" err="1" smtClean="0">
                <a:solidFill>
                  <a:schemeClr val="accent6"/>
                </a:solidFill>
                <a:latin typeface="+mn-lt"/>
              </a:rPr>
              <a:t>Rapport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 CREARA</a:t>
            </a:r>
            <a:endParaRPr lang="es-ES" sz="28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14" y="124698"/>
            <a:ext cx="2140719" cy="120162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659" y="1325562"/>
            <a:ext cx="8880654" cy="553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92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62141" y="0"/>
            <a:ext cx="8121202" cy="1325563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accent6"/>
                </a:solidFill>
                <a:latin typeface="+mn-lt"/>
              </a:rPr>
              <a:t>3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. </a:t>
            </a:r>
            <a:r>
              <a:rPr lang="es-ES" sz="2800" b="1" dirty="0" err="1" smtClean="0">
                <a:solidFill>
                  <a:schemeClr val="accent6"/>
                </a:solidFill>
                <a:latin typeface="+mn-lt"/>
              </a:rPr>
              <a:t>Intendance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 – </a:t>
            </a:r>
            <a:r>
              <a:rPr lang="es-ES" sz="2800" b="1" dirty="0" err="1" smtClean="0">
                <a:solidFill>
                  <a:schemeClr val="accent6"/>
                </a:solidFill>
                <a:latin typeface="+mn-lt"/>
              </a:rPr>
              <a:t>Rapport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 CREARA</a:t>
            </a:r>
            <a:endParaRPr lang="es-ES" sz="28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14" y="124698"/>
            <a:ext cx="2140719" cy="120162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663" y="1325563"/>
            <a:ext cx="8820285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75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6236" y="365125"/>
            <a:ext cx="7657563" cy="1325563"/>
          </a:xfrm>
        </p:spPr>
        <p:txBody>
          <a:bodyPr/>
          <a:lstStyle/>
          <a:p>
            <a:r>
              <a:rPr lang="fr-FR" sz="28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3. </a:t>
            </a:r>
            <a:r>
              <a:rPr lang="es-ES" sz="2800" b="1" dirty="0" err="1" smtClean="0">
                <a:solidFill>
                  <a:schemeClr val="accent6"/>
                </a:solidFill>
                <a:latin typeface="Calibri" panose="020F0502020204030204" pitchFamily="34" charset="0"/>
              </a:rPr>
              <a:t>Intendance</a:t>
            </a:r>
            <a:endParaRPr lang="es-ES" sz="2800" b="1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14" y="124698"/>
            <a:ext cx="2140719" cy="1201629"/>
          </a:xfrm>
          <a:prstGeom prst="rect">
            <a:avLst/>
          </a:prstGeom>
        </p:spPr>
      </p:pic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64712" y="1477894"/>
            <a:ext cx="11358094" cy="5128967"/>
          </a:xfrm>
        </p:spPr>
        <p:txBody>
          <a:bodyPr>
            <a:normAutofit/>
          </a:bodyPr>
          <a:lstStyle/>
          <a:p>
            <a:pPr lvl="0"/>
            <a:r>
              <a:rPr lang="fr-FR" b="1" dirty="0" smtClean="0"/>
              <a:t>Intendance</a:t>
            </a:r>
            <a:endParaRPr lang="es-ES" dirty="0"/>
          </a:p>
          <a:p>
            <a:r>
              <a:rPr lang="fr-FR" dirty="0" smtClean="0"/>
              <a:t>ISO </a:t>
            </a:r>
            <a:r>
              <a:rPr lang="fr-FR" dirty="0" smtClean="0"/>
              <a:t>14001</a:t>
            </a:r>
            <a:r>
              <a:rPr lang="fr-FR" dirty="0"/>
              <a:t> </a:t>
            </a:r>
            <a:r>
              <a:rPr lang="fr-FR" dirty="0" smtClean="0"/>
              <a:t>avec </a:t>
            </a:r>
            <a:r>
              <a:rPr lang="fr-FR" dirty="0" err="1" smtClean="0"/>
              <a:t>Sérunion</a:t>
            </a:r>
            <a:r>
              <a:rPr lang="fr-FR" dirty="0" smtClean="0"/>
              <a:t> : </a:t>
            </a:r>
          </a:p>
          <a:p>
            <a:pPr lvl="1"/>
            <a:r>
              <a:rPr lang="fr-FR" dirty="0" smtClean="0"/>
              <a:t>préparation des documents,</a:t>
            </a:r>
          </a:p>
          <a:p>
            <a:pPr lvl="1"/>
            <a:r>
              <a:rPr lang="fr-FR" dirty="0" smtClean="0"/>
              <a:t>Contraintes fortes liées aux bâtiments,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/>
              <a:t>C</a:t>
            </a:r>
            <a:r>
              <a:rPr lang="fr-FR" dirty="0" smtClean="0"/>
              <a:t>hangement prestataire collecte des déchets : en cours,</a:t>
            </a:r>
          </a:p>
          <a:p>
            <a:endParaRPr lang="fr-FR" dirty="0" smtClean="0"/>
          </a:p>
          <a:p>
            <a:r>
              <a:rPr lang="fr-FR" dirty="0" smtClean="0"/>
              <a:t>Changement prestataire espaces verts,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5669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6236" y="365125"/>
            <a:ext cx="7657563" cy="1325563"/>
          </a:xfrm>
        </p:spPr>
        <p:txBody>
          <a:bodyPr/>
          <a:lstStyle/>
          <a:p>
            <a:r>
              <a:rPr lang="fr-FR" sz="28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3. Citoyenneté et solidarité</a:t>
            </a:r>
            <a:r>
              <a:rPr lang="es-ES" sz="2800" b="1" dirty="0">
                <a:solidFill>
                  <a:schemeClr val="accent6"/>
                </a:solidFill>
                <a:latin typeface="Calibri" panose="020F0502020204030204" pitchFamily="34" charset="0"/>
              </a:rPr>
              <a:t/>
            </a:r>
            <a:br>
              <a:rPr lang="es-ES" sz="2800" b="1" dirty="0">
                <a:solidFill>
                  <a:schemeClr val="accent6"/>
                </a:solidFill>
                <a:latin typeface="Calibri" panose="020F0502020204030204" pitchFamily="34" charset="0"/>
              </a:rPr>
            </a:br>
            <a:endParaRPr lang="es-ES" sz="2800" b="1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14" y="124698"/>
            <a:ext cx="2140719" cy="1201629"/>
          </a:xfrm>
          <a:prstGeom prst="rect">
            <a:avLst/>
          </a:prstGeom>
        </p:spPr>
      </p:pic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64712" y="1477894"/>
            <a:ext cx="11358094" cy="5128967"/>
          </a:xfrm>
        </p:spPr>
        <p:txBody>
          <a:bodyPr>
            <a:normAutofit/>
          </a:bodyPr>
          <a:lstStyle/>
          <a:p>
            <a:r>
              <a:rPr lang="fr-FR" dirty="0" smtClean="0"/>
              <a:t>Journée </a:t>
            </a:r>
            <a:r>
              <a:rPr lang="fr-FR" dirty="0"/>
              <a:t>solidarité, collecte Noel, collecte Glorr, </a:t>
            </a:r>
            <a:r>
              <a:rPr lang="fr-FR" dirty="0" err="1"/>
              <a:t>carrrera</a:t>
            </a:r>
            <a:r>
              <a:rPr lang="fr-FR" dirty="0"/>
              <a:t> de la </a:t>
            </a:r>
            <a:r>
              <a:rPr lang="fr-FR" dirty="0" err="1" smtClean="0"/>
              <a:t>mujer</a:t>
            </a:r>
            <a:r>
              <a:rPr lang="fr-FR" dirty="0"/>
              <a:t> </a:t>
            </a:r>
            <a:r>
              <a:rPr lang="fr-FR" dirty="0" smtClean="0"/>
              <a:t>(130 coureuses du LFM), </a:t>
            </a:r>
            <a:r>
              <a:rPr lang="fr-FR" dirty="0"/>
              <a:t>livres </a:t>
            </a:r>
            <a:r>
              <a:rPr lang="fr-FR" dirty="0" smtClean="0"/>
              <a:t>voyageurs :</a:t>
            </a:r>
            <a:endParaRPr lang="es-E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6898" y="2795003"/>
            <a:ext cx="1799332" cy="32059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813" y="2466303"/>
            <a:ext cx="2680446" cy="357265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16" y="3886200"/>
            <a:ext cx="4280296" cy="21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16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96236" y="365125"/>
            <a:ext cx="7657563" cy="1325563"/>
          </a:xfrm>
        </p:spPr>
        <p:txBody>
          <a:bodyPr/>
          <a:lstStyle/>
          <a:p>
            <a:r>
              <a:rPr lang="fr-FR" sz="2800" b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3. Citoyenneté et solidarité</a:t>
            </a:r>
            <a:r>
              <a:rPr lang="es-ES" sz="2800" b="1" dirty="0">
                <a:solidFill>
                  <a:schemeClr val="accent6"/>
                </a:solidFill>
                <a:latin typeface="Calibri" panose="020F0502020204030204" pitchFamily="34" charset="0"/>
              </a:rPr>
              <a:t/>
            </a:r>
            <a:br>
              <a:rPr lang="es-ES" sz="2800" b="1" dirty="0">
                <a:solidFill>
                  <a:schemeClr val="accent6"/>
                </a:solidFill>
                <a:latin typeface="Calibri" panose="020F0502020204030204" pitchFamily="34" charset="0"/>
              </a:rPr>
            </a:br>
            <a:endParaRPr lang="es-ES" sz="2800" b="1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14" y="124698"/>
            <a:ext cx="2140719" cy="1201629"/>
          </a:xfrm>
          <a:prstGeom prst="rect">
            <a:avLst/>
          </a:prstGeom>
        </p:spPr>
      </p:pic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64712" y="1477894"/>
            <a:ext cx="11358094" cy="5128967"/>
          </a:xfrm>
        </p:spPr>
        <p:txBody>
          <a:bodyPr>
            <a:normAutofit/>
          </a:bodyPr>
          <a:lstStyle/>
          <a:p>
            <a:r>
              <a:rPr lang="fr-FR" dirty="0" smtClean="0"/>
              <a:t>Journée </a:t>
            </a:r>
            <a:r>
              <a:rPr lang="fr-FR" dirty="0"/>
              <a:t>solidarité, collecte Noel, collecte Glorr, </a:t>
            </a:r>
            <a:r>
              <a:rPr lang="fr-FR" dirty="0" err="1"/>
              <a:t>carrrera</a:t>
            </a:r>
            <a:r>
              <a:rPr lang="fr-FR" dirty="0"/>
              <a:t> de la </a:t>
            </a:r>
            <a:r>
              <a:rPr lang="fr-FR" dirty="0" err="1"/>
              <a:t>mujer</a:t>
            </a:r>
            <a:r>
              <a:rPr lang="fr-FR" dirty="0"/>
              <a:t>, livres voyageurs</a:t>
            </a:r>
            <a:endParaRPr lang="es-ES" dirty="0"/>
          </a:p>
          <a:p>
            <a:r>
              <a:rPr lang="fr-FR" dirty="0"/>
              <a:t>Semaine du DD et de la </a:t>
            </a:r>
            <a:r>
              <a:rPr lang="fr-FR" dirty="0" smtClean="0"/>
              <a:t>biodiversité : visite des jardins pédagogiques</a:t>
            </a:r>
          </a:p>
          <a:p>
            <a:r>
              <a:rPr lang="fr-FR" dirty="0" smtClean="0"/>
              <a:t>Repas bio à la cantine</a:t>
            </a:r>
          </a:p>
          <a:p>
            <a:r>
              <a:rPr lang="fr-FR" dirty="0" err="1" smtClean="0"/>
              <a:t>Mercadillo</a:t>
            </a:r>
            <a:r>
              <a:rPr lang="fr-FR" dirty="0" smtClean="0"/>
              <a:t> sostenible : Grand succès et demande de renouveler cet évènement (1 fois par trimestre)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0821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2489915" y="511068"/>
            <a:ext cx="9307133" cy="841216"/>
          </a:xfrm>
        </p:spPr>
        <p:txBody>
          <a:bodyPr>
            <a:noAutofit/>
          </a:bodyPr>
          <a:lstStyle/>
          <a:p>
            <a:pPr algn="just"/>
            <a:r>
              <a:rPr lang="es-ES" sz="4400" dirty="0" err="1" smtClean="0">
                <a:solidFill>
                  <a:schemeClr val="accent6"/>
                </a:solidFill>
              </a:rPr>
              <a:t>Sujets</a:t>
            </a:r>
            <a:r>
              <a:rPr lang="es-ES" sz="4400" dirty="0" smtClean="0">
                <a:solidFill>
                  <a:schemeClr val="accent6"/>
                </a:solidFill>
              </a:rPr>
              <a:t> en </a:t>
            </a:r>
            <a:r>
              <a:rPr lang="es-ES" sz="4400" dirty="0" err="1" smtClean="0">
                <a:solidFill>
                  <a:schemeClr val="accent6"/>
                </a:solidFill>
              </a:rPr>
              <a:t>perspective</a:t>
            </a:r>
            <a:r>
              <a:rPr lang="es-ES" sz="4400" dirty="0" smtClean="0">
                <a:solidFill>
                  <a:schemeClr val="accent6"/>
                </a:solidFill>
              </a:rPr>
              <a:t> et </a:t>
            </a:r>
            <a:r>
              <a:rPr lang="es-ES" sz="4400" dirty="0" err="1" smtClean="0">
                <a:solidFill>
                  <a:schemeClr val="accent6"/>
                </a:solidFill>
              </a:rPr>
              <a:t>freins</a:t>
            </a:r>
            <a:endParaRPr lang="es-ES" sz="4400" dirty="0" smtClean="0">
              <a:solidFill>
                <a:schemeClr val="accent6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14" y="124698"/>
            <a:ext cx="2140719" cy="120162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035424" y="1352284"/>
            <a:ext cx="97356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u="sng" dirty="0" err="1" smtClean="0">
                <a:sym typeface="Wingdings" panose="05000000000000000000" pitchFamily="2" charset="2"/>
              </a:rPr>
              <a:t>Sujets</a:t>
            </a:r>
            <a:r>
              <a:rPr lang="es-ES" sz="2800" u="sng" dirty="0" smtClean="0">
                <a:sym typeface="Wingdings" panose="05000000000000000000" pitchFamily="2" charset="2"/>
              </a:rPr>
              <a:t> en </a:t>
            </a:r>
            <a:r>
              <a:rPr lang="es-ES" sz="2800" u="sng" dirty="0" err="1" smtClean="0">
                <a:sym typeface="Wingdings" panose="05000000000000000000" pitchFamily="2" charset="2"/>
              </a:rPr>
              <a:t>perspective</a:t>
            </a:r>
            <a:r>
              <a:rPr lang="es-ES" sz="2800" u="sng" dirty="0" smtClean="0">
                <a:sym typeface="Wingdings" panose="05000000000000000000" pitchFamily="2" charset="2"/>
              </a:rPr>
              <a:t> :</a:t>
            </a:r>
            <a:endParaRPr lang="es-ES" sz="2800" u="sng" dirty="0" smtClean="0"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ES" sz="2800" dirty="0"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2800" dirty="0" err="1" smtClean="0">
                <a:sym typeface="Wingdings" panose="05000000000000000000" pitchFamily="2" charset="2"/>
              </a:rPr>
              <a:t>Poursuite</a:t>
            </a:r>
            <a:r>
              <a:rPr lang="es-ES" sz="2800" dirty="0" smtClean="0">
                <a:sym typeface="Wingdings" panose="05000000000000000000" pitchFamily="2" charset="2"/>
              </a:rPr>
              <a:t> des </a:t>
            </a:r>
            <a:r>
              <a:rPr lang="es-ES" sz="2800" dirty="0" err="1" smtClean="0">
                <a:sym typeface="Wingdings" panose="05000000000000000000" pitchFamily="2" charset="2"/>
              </a:rPr>
              <a:t>actions</a:t>
            </a:r>
            <a:r>
              <a:rPr lang="es-ES" sz="2800" dirty="0" smtClean="0">
                <a:sym typeface="Wingdings" panose="05000000000000000000" pitchFamily="2" charset="2"/>
              </a:rPr>
              <a:t> mises en </a:t>
            </a:r>
            <a:r>
              <a:rPr lang="es-ES" sz="2800" dirty="0" smtClean="0">
                <a:sym typeface="Wingdings" panose="05000000000000000000" pitchFamily="2" charset="2"/>
              </a:rPr>
              <a:t>place, </a:t>
            </a:r>
            <a:r>
              <a:rPr lang="es-ES" sz="2800" dirty="0" err="1" smtClean="0">
                <a:sym typeface="Wingdings" panose="05000000000000000000" pitchFamily="2" charset="2"/>
              </a:rPr>
              <a:t>planning</a:t>
            </a:r>
            <a:r>
              <a:rPr lang="es-ES" sz="2800" dirty="0" smtClean="0">
                <a:sym typeface="Wingdings" panose="05000000000000000000" pitchFamily="2" charset="2"/>
              </a:rPr>
              <a:t> CESC, </a:t>
            </a:r>
            <a:r>
              <a:rPr lang="es-ES" sz="2800" dirty="0" err="1" smtClean="0">
                <a:sym typeface="Wingdings" panose="05000000000000000000" pitchFamily="2" charset="2"/>
              </a:rPr>
              <a:t>pérennisation</a:t>
            </a:r>
            <a:r>
              <a:rPr lang="es-ES" sz="2800" dirty="0" smtClean="0">
                <a:sym typeface="Wingdings" panose="05000000000000000000" pitchFamily="2" charset="2"/>
              </a:rPr>
              <a:t> </a:t>
            </a:r>
            <a:r>
              <a:rPr lang="es-ES" sz="2800" dirty="0" err="1" smtClean="0">
                <a:sym typeface="Wingdings" panose="05000000000000000000" pitchFamily="2" charset="2"/>
              </a:rPr>
              <a:t>parcours</a:t>
            </a:r>
            <a:r>
              <a:rPr lang="es-ES" sz="2800" dirty="0" smtClean="0">
                <a:sym typeface="Wingdings" panose="05000000000000000000" pitchFamily="2" charset="2"/>
              </a:rPr>
              <a:t> </a:t>
            </a:r>
            <a:r>
              <a:rPr lang="es-ES" sz="2800" dirty="0" err="1" smtClean="0">
                <a:sym typeface="Wingdings" panose="05000000000000000000" pitchFamily="2" charset="2"/>
              </a:rPr>
              <a:t>citoyen</a:t>
            </a:r>
            <a:r>
              <a:rPr lang="es-ES" sz="2800" dirty="0" smtClean="0">
                <a:sym typeface="Wingdings" panose="05000000000000000000" pitchFamily="2" charset="2"/>
              </a:rPr>
              <a:t>,</a:t>
            </a:r>
            <a:endParaRPr lang="es-ES" sz="2800" dirty="0" smtClean="0"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2800" dirty="0" err="1" smtClean="0">
                <a:sym typeface="Wingdings" panose="05000000000000000000" pitchFamily="2" charset="2"/>
              </a:rPr>
              <a:t>Réduire</a:t>
            </a:r>
            <a:r>
              <a:rPr lang="es-ES" sz="2800" dirty="0" smtClean="0">
                <a:sym typeface="Wingdings" panose="05000000000000000000" pitchFamily="2" charset="2"/>
              </a:rPr>
              <a:t> </a:t>
            </a:r>
            <a:r>
              <a:rPr lang="es-ES" sz="2800" dirty="0" err="1" smtClean="0">
                <a:sym typeface="Wingdings" panose="05000000000000000000" pitchFamily="2" charset="2"/>
              </a:rPr>
              <a:t>notre</a:t>
            </a:r>
            <a:r>
              <a:rPr lang="es-ES" sz="2800" dirty="0" smtClean="0">
                <a:sym typeface="Wingdings" panose="05000000000000000000" pitchFamily="2" charset="2"/>
              </a:rPr>
              <a:t> </a:t>
            </a:r>
            <a:r>
              <a:rPr lang="es-ES" sz="2800" dirty="0" err="1" smtClean="0">
                <a:sym typeface="Wingdings" panose="05000000000000000000" pitchFamily="2" charset="2"/>
              </a:rPr>
              <a:t>consommation</a:t>
            </a:r>
            <a:r>
              <a:rPr lang="es-ES" sz="2800" dirty="0" smtClean="0">
                <a:sym typeface="Wingdings" panose="05000000000000000000" pitchFamily="2" charset="2"/>
              </a:rPr>
              <a:t> </a:t>
            </a:r>
            <a:r>
              <a:rPr lang="es-ES" sz="2800" dirty="0" err="1" smtClean="0">
                <a:sym typeface="Wingdings" panose="05000000000000000000" pitchFamily="2" charset="2"/>
              </a:rPr>
              <a:t>plastique</a:t>
            </a:r>
            <a:r>
              <a:rPr lang="es-ES" sz="2800" dirty="0" smtClean="0">
                <a:sym typeface="Wingdings" panose="05000000000000000000" pitchFamily="2" charset="2"/>
              </a:rPr>
              <a:t> et </a:t>
            </a:r>
            <a:r>
              <a:rPr lang="es-ES" sz="2800" dirty="0" err="1" smtClean="0">
                <a:sym typeface="Wingdings" panose="05000000000000000000" pitchFamily="2" charset="2"/>
              </a:rPr>
              <a:t>sensibiliser</a:t>
            </a:r>
            <a:r>
              <a:rPr lang="es-ES" sz="2800" dirty="0" smtClean="0">
                <a:sym typeface="Wingdings" panose="05000000000000000000" pitchFamily="2" charset="2"/>
              </a:rPr>
              <a:t> : </a:t>
            </a:r>
            <a:r>
              <a:rPr lang="es-ES" sz="2800" dirty="0" err="1" smtClean="0">
                <a:sym typeface="Wingdings" panose="05000000000000000000" pitchFamily="2" charset="2"/>
              </a:rPr>
              <a:t>projet</a:t>
            </a:r>
            <a:r>
              <a:rPr lang="es-ES" sz="2800" dirty="0" smtClean="0">
                <a:sym typeface="Wingdings" panose="05000000000000000000" pitchFamily="2" charset="2"/>
              </a:rPr>
              <a:t> </a:t>
            </a:r>
            <a:r>
              <a:rPr lang="es-ES" sz="2800" dirty="0" err="1" smtClean="0">
                <a:sym typeface="Wingdings" panose="05000000000000000000" pitchFamily="2" charset="2"/>
              </a:rPr>
              <a:t>Euromad</a:t>
            </a:r>
            <a:r>
              <a:rPr lang="es-ES" sz="2800" dirty="0" smtClean="0">
                <a:sym typeface="Wingdings" panose="05000000000000000000" pitchFamily="2" charset="2"/>
              </a:rPr>
              <a:t>, </a:t>
            </a:r>
            <a:r>
              <a:rPr lang="es-ES" sz="2800" dirty="0" smtClean="0">
                <a:sym typeface="Wingdings" panose="05000000000000000000" pitchFamily="2" charset="2"/>
              </a:rPr>
              <a:t>Surfrider,</a:t>
            </a:r>
            <a:endParaRPr lang="es-ES" sz="2800" dirty="0" smtClean="0"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2800" dirty="0" err="1" smtClean="0">
                <a:sym typeface="Wingdings" panose="05000000000000000000" pitchFamily="2" charset="2"/>
              </a:rPr>
              <a:t>Continuer</a:t>
            </a:r>
            <a:r>
              <a:rPr lang="es-ES" sz="2800" dirty="0" smtClean="0">
                <a:sym typeface="Wingdings" panose="05000000000000000000" pitchFamily="2" charset="2"/>
              </a:rPr>
              <a:t> à se servir de </a:t>
            </a:r>
            <a:r>
              <a:rPr lang="es-ES" sz="2800" dirty="0" err="1" smtClean="0">
                <a:sym typeface="Wingdings" panose="05000000000000000000" pitchFamily="2" charset="2"/>
              </a:rPr>
              <a:t>notre</a:t>
            </a:r>
            <a:r>
              <a:rPr lang="es-ES" sz="2800" dirty="0" smtClean="0">
                <a:sym typeface="Wingdings" panose="05000000000000000000" pitchFamily="2" charset="2"/>
              </a:rPr>
              <a:t> </a:t>
            </a:r>
            <a:r>
              <a:rPr lang="es-ES" sz="2800" dirty="0" err="1" smtClean="0">
                <a:sym typeface="Wingdings" panose="05000000000000000000" pitchFamily="2" charset="2"/>
              </a:rPr>
              <a:t>environnement</a:t>
            </a:r>
            <a:r>
              <a:rPr lang="es-ES" sz="2800" dirty="0" smtClean="0">
                <a:sym typeface="Wingdings" panose="05000000000000000000" pitchFamily="2" charset="2"/>
              </a:rPr>
              <a:t> </a:t>
            </a:r>
            <a:r>
              <a:rPr lang="es-ES" sz="2800" dirty="0" err="1" smtClean="0">
                <a:sym typeface="Wingdings" panose="05000000000000000000" pitchFamily="2" charset="2"/>
              </a:rPr>
              <a:t>proche</a:t>
            </a:r>
            <a:r>
              <a:rPr lang="es-ES" sz="2800" dirty="0" smtClean="0">
                <a:sym typeface="Wingdings" panose="05000000000000000000" pitchFamily="2" charset="2"/>
              </a:rPr>
              <a:t> : </a:t>
            </a:r>
            <a:r>
              <a:rPr lang="es-ES" sz="2800" dirty="0" err="1" smtClean="0">
                <a:sym typeface="Wingdings" panose="05000000000000000000" pitchFamily="2" charset="2"/>
              </a:rPr>
              <a:t>potentialité</a:t>
            </a:r>
            <a:r>
              <a:rPr lang="es-ES" sz="2800" dirty="0" smtClean="0">
                <a:sym typeface="Wingdings" panose="05000000000000000000" pitchFamily="2" charset="2"/>
              </a:rPr>
              <a:t> du </a:t>
            </a:r>
            <a:r>
              <a:rPr lang="es-ES" sz="2800" dirty="0" err="1" smtClean="0">
                <a:sym typeface="Wingdings" panose="05000000000000000000" pitchFamily="2" charset="2"/>
              </a:rPr>
              <a:t>parc</a:t>
            </a:r>
            <a:r>
              <a:rPr lang="es-ES" sz="2800" dirty="0" smtClean="0">
                <a:sym typeface="Wingdings" panose="05000000000000000000" pitchFamily="2" charset="2"/>
              </a:rPr>
              <a:t> du Lycée,</a:t>
            </a:r>
            <a:endParaRPr lang="es-ES" sz="2800" dirty="0" smtClean="0"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2800" dirty="0" err="1" smtClean="0">
                <a:sym typeface="Wingdings" panose="05000000000000000000" pitchFamily="2" charset="2"/>
              </a:rPr>
              <a:t>Encourager</a:t>
            </a:r>
            <a:r>
              <a:rPr lang="es-ES" sz="2800" dirty="0" smtClean="0">
                <a:sym typeface="Wingdings" panose="05000000000000000000" pitchFamily="2" charset="2"/>
              </a:rPr>
              <a:t> les </a:t>
            </a:r>
            <a:r>
              <a:rPr lang="es-ES" sz="2800" dirty="0" smtClean="0">
                <a:sym typeface="Wingdings" panose="05000000000000000000" pitchFamily="2" charset="2"/>
              </a:rPr>
              <a:t>partenaires,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2800" dirty="0" err="1" smtClean="0">
                <a:sym typeface="Wingdings" panose="05000000000000000000" pitchFamily="2" charset="2"/>
              </a:rPr>
              <a:t>Coordination</a:t>
            </a:r>
            <a:r>
              <a:rPr lang="es-ES" sz="2800" dirty="0" smtClean="0">
                <a:sym typeface="Wingdings" panose="05000000000000000000" pitchFamily="2" charset="2"/>
              </a:rPr>
              <a:t> des </a:t>
            </a:r>
            <a:r>
              <a:rPr lang="es-ES" sz="2800" dirty="0" err="1" smtClean="0">
                <a:sym typeface="Wingdings" panose="05000000000000000000" pitchFamily="2" charset="2"/>
              </a:rPr>
              <a:t>projets</a:t>
            </a:r>
            <a:r>
              <a:rPr lang="es-ES" sz="2800" dirty="0" smtClean="0">
                <a:sym typeface="Wingdings" panose="05000000000000000000" pitchFamily="2" charset="2"/>
              </a:rPr>
              <a:t> </a:t>
            </a:r>
            <a:r>
              <a:rPr lang="es-ES" sz="2800" dirty="0" err="1" smtClean="0">
                <a:sym typeface="Wingdings" panose="05000000000000000000" pitchFamily="2" charset="2"/>
              </a:rPr>
              <a:t>au</a:t>
            </a:r>
            <a:r>
              <a:rPr lang="es-ES" sz="2800" dirty="0" smtClean="0">
                <a:sym typeface="Wingdings" panose="05000000000000000000" pitchFamily="2" charset="2"/>
              </a:rPr>
              <a:t> </a:t>
            </a:r>
            <a:r>
              <a:rPr lang="es-ES" sz="2800" dirty="0" err="1" smtClean="0">
                <a:sym typeface="Wingdings" panose="05000000000000000000" pitchFamily="2" charset="2"/>
              </a:rPr>
              <a:t>primaire</a:t>
            </a:r>
            <a:r>
              <a:rPr lang="es-ES" sz="2800" dirty="0" smtClean="0">
                <a:sym typeface="Wingdings" panose="05000000000000000000" pitchFamily="2" charset="2"/>
              </a:rPr>
              <a:t> ?</a:t>
            </a:r>
            <a:endParaRPr lang="es-ES" sz="28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9710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14" y="124698"/>
            <a:ext cx="2140719" cy="1201629"/>
          </a:xfrm>
          <a:prstGeom prst="rect">
            <a:avLst/>
          </a:prstGeom>
        </p:spPr>
      </p:pic>
      <p:sp>
        <p:nvSpPr>
          <p:cNvPr id="7" name="AutoShape 2" descr="Résultat de recherche d'images pour &quot;label E3D niveau 2 académie de Toulous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ZoneTexte 8"/>
          <p:cNvSpPr txBox="1"/>
          <p:nvPr/>
        </p:nvSpPr>
        <p:spPr>
          <a:xfrm>
            <a:off x="837127" y="1595488"/>
            <a:ext cx="98394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err="1" smtClean="0"/>
              <a:t>Label</a:t>
            </a:r>
            <a:r>
              <a:rPr lang="es-ES" sz="2400" dirty="0" smtClean="0"/>
              <a:t> E3D </a:t>
            </a:r>
            <a:r>
              <a:rPr lang="es-ES" sz="2400" dirty="0" err="1" smtClean="0"/>
              <a:t>niveau</a:t>
            </a:r>
            <a:r>
              <a:rPr lang="es-ES" sz="2400" dirty="0" smtClean="0"/>
              <a:t> 2 </a:t>
            </a:r>
            <a:r>
              <a:rPr lang="es-ES" sz="2400" dirty="0" err="1" smtClean="0"/>
              <a:t>obtenu</a:t>
            </a:r>
            <a:r>
              <a:rPr lang="es-ES" sz="2400" dirty="0" smtClean="0"/>
              <a:t> le 1er </a:t>
            </a:r>
            <a:r>
              <a:rPr lang="es-ES" sz="2400" dirty="0" err="1" smtClean="0"/>
              <a:t>septembre</a:t>
            </a:r>
            <a:r>
              <a:rPr lang="es-ES" sz="2400" dirty="0" smtClean="0"/>
              <a:t> 2015 </a:t>
            </a:r>
            <a:r>
              <a:rPr lang="es-ES" sz="2400" dirty="0" err="1" smtClean="0"/>
              <a:t>pour</a:t>
            </a:r>
            <a:r>
              <a:rPr lang="es-ES" sz="2400" dirty="0" smtClean="0"/>
              <a:t> 3 </a:t>
            </a:r>
            <a:r>
              <a:rPr lang="es-ES" sz="2400" dirty="0" err="1" smtClean="0"/>
              <a:t>ans</a:t>
            </a:r>
            <a:r>
              <a:rPr lang="es-ES" sz="2400" dirty="0" smtClean="0"/>
              <a:t> </a:t>
            </a:r>
          </a:p>
          <a:p>
            <a:endParaRPr lang="es-E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Dossier de demande de </a:t>
            </a:r>
            <a:r>
              <a:rPr lang="es-ES" sz="2400" dirty="0" err="1" smtClean="0"/>
              <a:t>reconduction</a:t>
            </a:r>
            <a:r>
              <a:rPr lang="es-ES" sz="2400" dirty="0" smtClean="0"/>
              <a:t> du </a:t>
            </a:r>
            <a:r>
              <a:rPr lang="es-ES" sz="2400" dirty="0" err="1" smtClean="0"/>
              <a:t>label</a:t>
            </a:r>
            <a:r>
              <a:rPr lang="es-ES" sz="2400" dirty="0" smtClean="0"/>
              <a:t> </a:t>
            </a:r>
            <a:r>
              <a:rPr lang="es-ES" sz="2400" dirty="0" err="1" smtClean="0"/>
              <a:t>envoyé</a:t>
            </a:r>
            <a:r>
              <a:rPr lang="es-ES" sz="2400" dirty="0" smtClean="0"/>
              <a:t> le 16 </a:t>
            </a:r>
            <a:r>
              <a:rPr lang="es-ES" sz="2400" dirty="0" err="1" smtClean="0"/>
              <a:t>février</a:t>
            </a:r>
            <a:r>
              <a:rPr lang="es-ES" sz="2400" dirty="0" smtClean="0"/>
              <a:t> 2018 : en </a:t>
            </a:r>
            <a:r>
              <a:rPr lang="es-ES" sz="2400" dirty="0" err="1" smtClean="0"/>
              <a:t>cours</a:t>
            </a:r>
            <a:r>
              <a:rPr lang="es-ES" sz="2400" dirty="0" smtClean="0"/>
              <a:t> </a:t>
            </a:r>
            <a:r>
              <a:rPr lang="es-ES" sz="2400" dirty="0" err="1" smtClean="0"/>
              <a:t>d’instruction</a:t>
            </a:r>
            <a:r>
              <a:rPr lang="es-ES" sz="2400" dirty="0" smtClean="0"/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La grille </a:t>
            </a:r>
            <a:r>
              <a:rPr lang="es-ES" sz="2400" dirty="0" err="1" smtClean="0"/>
              <a:t>d’évaluation</a:t>
            </a:r>
            <a:r>
              <a:rPr lang="es-ES" sz="2400" dirty="0" smtClean="0"/>
              <a:t> repose sur 3 </a:t>
            </a:r>
            <a:r>
              <a:rPr lang="es-ES" sz="2400" dirty="0" err="1" smtClean="0"/>
              <a:t>grands</a:t>
            </a:r>
            <a:r>
              <a:rPr lang="es-ES" sz="2400" dirty="0" smtClean="0"/>
              <a:t> </a:t>
            </a:r>
            <a:r>
              <a:rPr lang="es-ES" sz="2400" dirty="0" err="1" smtClean="0"/>
              <a:t>critères</a:t>
            </a:r>
            <a:r>
              <a:rPr lang="es-ES" sz="2400" dirty="0" smtClean="0"/>
              <a:t> 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400" dirty="0" err="1" smtClean="0"/>
              <a:t>Projet</a:t>
            </a:r>
            <a:r>
              <a:rPr lang="es-ES" sz="2400" dirty="0" smtClean="0"/>
              <a:t> et </a:t>
            </a:r>
            <a:r>
              <a:rPr lang="es-ES" sz="2400" dirty="0" err="1" smtClean="0"/>
              <a:t>pilotage</a:t>
            </a:r>
            <a:endParaRPr lang="es-ES" sz="24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400" dirty="0"/>
              <a:t>Actions </a:t>
            </a:r>
            <a:r>
              <a:rPr lang="fr-FR" sz="2400" dirty="0" smtClean="0"/>
              <a:t>pédagogiques</a:t>
            </a:r>
            <a:r>
              <a:rPr lang="fr-FR" sz="2400" dirty="0"/>
              <a:t> </a:t>
            </a:r>
            <a:r>
              <a:rPr lang="fr-FR" sz="2400" dirty="0" smtClean="0"/>
              <a:t>et éducatives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400" dirty="0"/>
              <a:t>Partenariats et </a:t>
            </a:r>
            <a:r>
              <a:rPr lang="fr-FR" sz="2400" dirty="0" smtClean="0"/>
              <a:t>formation</a:t>
            </a:r>
          </a:p>
          <a:p>
            <a:pPr lvl="1"/>
            <a:endParaRPr lang="es-ES" sz="2400" dirty="0" smtClean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601532" y="365125"/>
            <a:ext cx="875226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169017" y="634286"/>
            <a:ext cx="8752268" cy="6920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b="1" dirty="0" smtClean="0">
                <a:solidFill>
                  <a:schemeClr val="accent6"/>
                </a:solidFill>
                <a:latin typeface="+mn-lt"/>
              </a:rPr>
              <a:t>1. </a:t>
            </a:r>
            <a:r>
              <a:rPr lang="es-ES" sz="3000" b="1" dirty="0" err="1" smtClean="0">
                <a:solidFill>
                  <a:schemeClr val="accent6"/>
                </a:solidFill>
                <a:latin typeface="+mn-lt"/>
              </a:rPr>
              <a:t>Reconduction</a:t>
            </a:r>
            <a:r>
              <a:rPr lang="es-ES" sz="3000" b="1" dirty="0" smtClean="0">
                <a:solidFill>
                  <a:schemeClr val="accent6"/>
                </a:solidFill>
                <a:latin typeface="+mn-lt"/>
              </a:rPr>
              <a:t> du </a:t>
            </a:r>
            <a:r>
              <a:rPr lang="es-ES" sz="3000" b="1" dirty="0" err="1" smtClean="0">
                <a:solidFill>
                  <a:schemeClr val="accent6"/>
                </a:solidFill>
                <a:latin typeface="+mn-lt"/>
              </a:rPr>
              <a:t>label</a:t>
            </a:r>
            <a:r>
              <a:rPr lang="es-ES" sz="3000" b="1" dirty="0" smtClean="0">
                <a:solidFill>
                  <a:schemeClr val="accent6"/>
                </a:solidFill>
                <a:latin typeface="+mn-lt"/>
              </a:rPr>
              <a:t> E3D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076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2597" y="365125"/>
            <a:ext cx="8121202" cy="1325563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2. </a:t>
            </a:r>
            <a:r>
              <a:rPr lang="es-ES" sz="2800" b="1" dirty="0" err="1" smtClean="0">
                <a:solidFill>
                  <a:schemeClr val="accent6"/>
                </a:solidFill>
                <a:latin typeface="+mn-lt"/>
              </a:rPr>
              <a:t>Elaboration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 du </a:t>
            </a:r>
            <a:r>
              <a:rPr lang="es-ES" sz="2800" b="1" dirty="0" err="1" smtClean="0">
                <a:solidFill>
                  <a:schemeClr val="accent6"/>
                </a:solidFill>
                <a:latin typeface="+mn-lt"/>
              </a:rPr>
              <a:t>parcours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s-ES" sz="2800" b="1" dirty="0" err="1" smtClean="0">
                <a:solidFill>
                  <a:schemeClr val="accent6"/>
                </a:solidFill>
                <a:latin typeface="+mn-lt"/>
              </a:rPr>
              <a:t>citoyen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 en </a:t>
            </a:r>
            <a:r>
              <a:rPr lang="es-ES" sz="2800" b="1" dirty="0" err="1" smtClean="0">
                <a:solidFill>
                  <a:schemeClr val="accent6"/>
                </a:solidFill>
                <a:latin typeface="+mn-lt"/>
              </a:rPr>
              <a:t>lien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s-ES" sz="2800" b="1" dirty="0" err="1" smtClean="0">
                <a:solidFill>
                  <a:schemeClr val="accent6"/>
                </a:solidFill>
                <a:latin typeface="+mn-lt"/>
              </a:rPr>
              <a:t>avec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 le CESC : </a:t>
            </a:r>
            <a:r>
              <a:rPr lang="es-ES" sz="2800" b="1" dirty="0" err="1" smtClean="0">
                <a:solidFill>
                  <a:schemeClr val="accent6"/>
                </a:solidFill>
                <a:latin typeface="+mn-lt"/>
              </a:rPr>
              <a:t>Parcours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 EDD </a:t>
            </a:r>
            <a:r>
              <a:rPr lang="es-ES" sz="2800" b="1" dirty="0" err="1" smtClean="0">
                <a:solidFill>
                  <a:schemeClr val="accent6"/>
                </a:solidFill>
                <a:latin typeface="+mn-lt"/>
              </a:rPr>
              <a:t>primaire</a:t>
            </a:r>
            <a:endParaRPr lang="es-ES" sz="28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0466" y="1690688"/>
            <a:ext cx="10263333" cy="50697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14" y="124698"/>
            <a:ext cx="2140719" cy="120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8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2597" y="365125"/>
            <a:ext cx="8121202" cy="1325563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2. </a:t>
            </a:r>
            <a:r>
              <a:rPr lang="es-ES" sz="2800" b="1" dirty="0" err="1" smtClean="0">
                <a:solidFill>
                  <a:schemeClr val="accent6"/>
                </a:solidFill>
                <a:latin typeface="+mn-lt"/>
              </a:rPr>
              <a:t>Elaboration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 du </a:t>
            </a:r>
            <a:r>
              <a:rPr lang="es-ES" sz="2800" b="1" dirty="0" err="1" smtClean="0">
                <a:solidFill>
                  <a:schemeClr val="accent6"/>
                </a:solidFill>
                <a:latin typeface="+mn-lt"/>
              </a:rPr>
              <a:t>parcours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s-ES" sz="2800" b="1" dirty="0" err="1" smtClean="0">
                <a:solidFill>
                  <a:schemeClr val="accent6"/>
                </a:solidFill>
                <a:latin typeface="+mn-lt"/>
              </a:rPr>
              <a:t>citoyen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 en </a:t>
            </a:r>
            <a:r>
              <a:rPr lang="es-ES" sz="2800" b="1" dirty="0" err="1" smtClean="0">
                <a:solidFill>
                  <a:schemeClr val="accent6"/>
                </a:solidFill>
                <a:latin typeface="+mn-lt"/>
              </a:rPr>
              <a:t>lien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 </a:t>
            </a:r>
            <a:r>
              <a:rPr lang="es-ES" sz="2800" b="1" dirty="0" err="1" smtClean="0">
                <a:solidFill>
                  <a:schemeClr val="accent6"/>
                </a:solidFill>
                <a:latin typeface="+mn-lt"/>
              </a:rPr>
              <a:t>avec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 le CESC</a:t>
            </a:r>
            <a:endParaRPr lang="es-ES" sz="28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14" y="124698"/>
            <a:ext cx="2140719" cy="1201629"/>
          </a:xfrm>
          <a:prstGeom prst="rect">
            <a:avLst/>
          </a:prstGeom>
        </p:spPr>
      </p:pic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570177"/>
              </p:ext>
            </p:extLst>
          </p:nvPr>
        </p:nvGraphicFramePr>
        <p:xfrm>
          <a:off x="525171" y="1524514"/>
          <a:ext cx="11199067" cy="5030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Feuille de calcul" r:id="rId4" imgW="17192534" imgH="7724689" progId="Excel.Sheet.12">
                  <p:embed/>
                </p:oleObj>
              </mc:Choice>
              <mc:Fallback>
                <p:oleObj name="Feuille de calcul" r:id="rId4" imgW="17192534" imgH="77246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5171" y="1524514"/>
                        <a:ext cx="11199067" cy="5030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9772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38468" y="124698"/>
            <a:ext cx="8121202" cy="1325563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accent6"/>
                </a:solidFill>
                <a:latin typeface="+mn-lt"/>
              </a:rPr>
              <a:t>3. 	</a:t>
            </a:r>
            <a:r>
              <a:rPr lang="es-ES" sz="2800" b="1" dirty="0" err="1">
                <a:solidFill>
                  <a:schemeClr val="accent6"/>
                </a:solidFill>
                <a:latin typeface="+mn-lt"/>
              </a:rPr>
              <a:t>Biodiversité</a:t>
            </a:r>
            <a:endParaRPr lang="es-ES" sz="28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1"/>
          </p:nvPr>
        </p:nvSpPr>
        <p:spPr>
          <a:xfrm>
            <a:off x="216114" y="1470120"/>
            <a:ext cx="11137685" cy="296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000" dirty="0" err="1" smtClean="0"/>
              <a:t>Présentation</a:t>
            </a:r>
            <a:r>
              <a:rPr lang="es-ES" sz="2000" dirty="0" smtClean="0"/>
              <a:t> des </a:t>
            </a:r>
            <a:r>
              <a:rPr lang="es-ES" sz="2000" dirty="0" err="1" smtClean="0"/>
              <a:t>jardins</a:t>
            </a:r>
            <a:r>
              <a:rPr lang="es-ES" sz="2000" dirty="0" smtClean="0"/>
              <a:t> </a:t>
            </a:r>
            <a:r>
              <a:rPr lang="es-ES" sz="2000" dirty="0" err="1" smtClean="0"/>
              <a:t>pédagogiques</a:t>
            </a:r>
            <a:r>
              <a:rPr lang="es-ES" sz="2000" dirty="0" smtClean="0"/>
              <a:t> </a:t>
            </a:r>
            <a:r>
              <a:rPr lang="es-ES" sz="2000" dirty="0" err="1" smtClean="0"/>
              <a:t>maternelle</a:t>
            </a:r>
            <a:r>
              <a:rPr lang="es-ES" sz="2000" dirty="0" smtClean="0"/>
              <a:t> et </a:t>
            </a:r>
            <a:r>
              <a:rPr lang="es-ES" sz="2000" dirty="0" err="1" smtClean="0"/>
              <a:t>primaire</a:t>
            </a:r>
            <a:r>
              <a:rPr lang="es-ES" sz="2000" dirty="0" smtClean="0"/>
              <a:t> par Laura Redal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000" dirty="0" err="1" smtClean="0"/>
              <a:t>Présentation</a:t>
            </a:r>
            <a:r>
              <a:rPr lang="es-ES" sz="2000" dirty="0" smtClean="0"/>
              <a:t> jardín </a:t>
            </a:r>
            <a:r>
              <a:rPr lang="es-ES" sz="2000" dirty="0" err="1" smtClean="0"/>
              <a:t>pédagogique</a:t>
            </a:r>
            <a:r>
              <a:rPr lang="es-ES" sz="2000" dirty="0" smtClean="0"/>
              <a:t> </a:t>
            </a:r>
            <a:r>
              <a:rPr lang="es-ES" sz="2000" dirty="0" err="1" smtClean="0"/>
              <a:t>secondaire</a:t>
            </a:r>
            <a:r>
              <a:rPr lang="es-ES" sz="2000" dirty="0" smtClean="0"/>
              <a:t> par Alexis Rojas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000" dirty="0" smtClean="0"/>
              <a:t>Visite Gilles </a:t>
            </a:r>
            <a:r>
              <a:rPr lang="es-ES" sz="2000" dirty="0" err="1" smtClean="0"/>
              <a:t>Clément</a:t>
            </a:r>
            <a:r>
              <a:rPr lang="es-ES" sz="2000" dirty="0" smtClean="0"/>
              <a:t>, </a:t>
            </a:r>
            <a:r>
              <a:rPr lang="es-ES" sz="2000" dirty="0" err="1" smtClean="0"/>
              <a:t>jardinier</a:t>
            </a:r>
            <a:r>
              <a:rPr lang="es-ES" sz="2000" dirty="0" smtClean="0"/>
              <a:t>, </a:t>
            </a:r>
            <a:r>
              <a:rPr lang="es-ES" sz="2000" dirty="0" err="1" smtClean="0"/>
              <a:t>paysagiste</a:t>
            </a:r>
            <a:r>
              <a:rPr lang="es-ES" sz="2000" dirty="0" smtClean="0"/>
              <a:t>, </a:t>
            </a:r>
            <a:r>
              <a:rPr lang="es-ES" sz="2000" dirty="0" err="1" smtClean="0"/>
              <a:t>écrivain</a:t>
            </a:r>
            <a:r>
              <a:rPr lang="es-ES" sz="2000" dirty="0" smtClean="0"/>
              <a:t> le 15 </a:t>
            </a:r>
            <a:r>
              <a:rPr lang="es-ES" sz="2000" dirty="0" err="1" smtClean="0"/>
              <a:t>novembre</a:t>
            </a:r>
            <a:r>
              <a:rPr lang="es-ES" sz="2000" dirty="0" smtClean="0"/>
              <a:t>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000" dirty="0" err="1" smtClean="0"/>
              <a:t>Lancement</a:t>
            </a:r>
            <a:r>
              <a:rPr lang="es-ES" sz="2000" dirty="0" smtClean="0"/>
              <a:t> compostaje </a:t>
            </a:r>
            <a:r>
              <a:rPr lang="es-ES" sz="2000" dirty="0" err="1" smtClean="0"/>
              <a:t>communautaire</a:t>
            </a:r>
            <a:r>
              <a:rPr lang="es-ES" sz="2000" dirty="0" smtClean="0"/>
              <a:t> le 15 </a:t>
            </a:r>
            <a:r>
              <a:rPr lang="es-ES" sz="2000" dirty="0" err="1" smtClean="0"/>
              <a:t>juin</a:t>
            </a:r>
            <a:r>
              <a:rPr lang="es-ES" sz="2000" dirty="0" smtClean="0"/>
              <a:t> </a:t>
            </a:r>
            <a:r>
              <a:rPr lang="es-ES" sz="2000" dirty="0" err="1" smtClean="0"/>
              <a:t>avec</a:t>
            </a:r>
            <a:r>
              <a:rPr lang="es-ES" sz="2000" dirty="0" smtClean="0"/>
              <a:t> </a:t>
            </a:r>
            <a:r>
              <a:rPr lang="es-ES" sz="2000" dirty="0" err="1" smtClean="0"/>
              <a:t>notre</a:t>
            </a:r>
            <a:r>
              <a:rPr lang="es-ES" sz="2000" dirty="0" smtClean="0"/>
              <a:t> partenaire </a:t>
            </a:r>
            <a:r>
              <a:rPr lang="es-ES" sz="2000" dirty="0" err="1" smtClean="0"/>
              <a:t>Targo</a:t>
            </a:r>
            <a:r>
              <a:rPr lang="es-ES" sz="2000" dirty="0"/>
              <a:t> </a:t>
            </a:r>
            <a:r>
              <a:rPr lang="es-ES" sz="2000" dirty="0" smtClean="0"/>
              <a:t>Bank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20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14" y="124698"/>
            <a:ext cx="2140719" cy="120162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88" y="3210959"/>
            <a:ext cx="4053168" cy="27021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681" y="3210959"/>
            <a:ext cx="3653118" cy="273983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430" y="3223845"/>
            <a:ext cx="2486585" cy="331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69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2597" y="365125"/>
            <a:ext cx="8121202" cy="1325563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accent6"/>
                </a:solidFill>
                <a:latin typeface="+mn-lt"/>
              </a:rPr>
              <a:t>3. </a:t>
            </a:r>
            <a:r>
              <a:rPr lang="es-ES" sz="2800" b="1" dirty="0" err="1">
                <a:solidFill>
                  <a:schemeClr val="accent6"/>
                </a:solidFill>
                <a:latin typeface="+mn-lt"/>
              </a:rPr>
              <a:t>Avancement</a:t>
            </a:r>
            <a:r>
              <a:rPr lang="es-ES" sz="28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s-ES" sz="2800" b="1" dirty="0" err="1">
                <a:solidFill>
                  <a:schemeClr val="accent6"/>
                </a:solidFill>
                <a:latin typeface="+mn-lt"/>
              </a:rPr>
              <a:t>démarche</a:t>
            </a:r>
            <a:r>
              <a:rPr lang="es-ES" sz="2800" b="1" dirty="0">
                <a:solidFill>
                  <a:schemeClr val="accent6"/>
                </a:solidFill>
                <a:latin typeface="+mn-lt"/>
              </a:rPr>
              <a:t> E3D par </a:t>
            </a:r>
            <a:r>
              <a:rPr lang="es-ES" sz="2800" b="1" dirty="0" err="1">
                <a:solidFill>
                  <a:schemeClr val="accent6"/>
                </a:solidFill>
                <a:latin typeface="+mn-lt"/>
              </a:rPr>
              <a:t>axes</a:t>
            </a:r>
            <a:r>
              <a:rPr lang="es-ES" sz="2800" b="1" dirty="0">
                <a:solidFill>
                  <a:schemeClr val="accent6"/>
                </a:solidFill>
                <a:latin typeface="+mn-lt"/>
              </a:rPr>
              <a:t/>
            </a:r>
            <a:br>
              <a:rPr lang="es-ES" sz="2800" b="1" dirty="0">
                <a:solidFill>
                  <a:schemeClr val="accent6"/>
                </a:solidFill>
                <a:latin typeface="+mn-lt"/>
              </a:rPr>
            </a:br>
            <a:r>
              <a:rPr lang="es-ES" sz="2800" b="1" dirty="0">
                <a:solidFill>
                  <a:schemeClr val="accent6"/>
                </a:solidFill>
                <a:latin typeface="+mn-lt"/>
              </a:rPr>
              <a:t>	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Eco-</a:t>
            </a:r>
            <a:r>
              <a:rPr lang="es-ES" sz="2800" b="1" dirty="0" err="1" smtClean="0">
                <a:solidFill>
                  <a:schemeClr val="accent6"/>
                </a:solidFill>
                <a:latin typeface="+mn-lt"/>
              </a:rPr>
              <a:t>Mobilité</a:t>
            </a:r>
            <a:endParaRPr lang="es-ES" sz="28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1"/>
          </p:nvPr>
        </p:nvSpPr>
        <p:spPr>
          <a:xfrm>
            <a:off x="216114" y="1470120"/>
            <a:ext cx="11137685" cy="2710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000" dirty="0" err="1" smtClean="0"/>
              <a:t>Evolution</a:t>
            </a:r>
            <a:r>
              <a:rPr lang="es-ES" sz="2000" dirty="0" smtClean="0"/>
              <a:t> </a:t>
            </a:r>
            <a:r>
              <a:rPr lang="es-ES" sz="2000" dirty="0" err="1" smtClean="0"/>
              <a:t>plateforme</a:t>
            </a:r>
            <a:r>
              <a:rPr lang="es-ES" sz="2000" dirty="0" smtClean="0"/>
              <a:t> Co-</a:t>
            </a:r>
            <a:r>
              <a:rPr lang="es-ES" sz="2000" dirty="0" err="1" smtClean="0"/>
              <a:t>voiturage</a:t>
            </a:r>
            <a:r>
              <a:rPr lang="es-ES" sz="2000" dirty="0" smtClean="0"/>
              <a:t> </a:t>
            </a:r>
            <a:r>
              <a:rPr lang="es-ES" sz="2000" dirty="0" err="1" smtClean="0"/>
              <a:t>Family</a:t>
            </a:r>
            <a:r>
              <a:rPr lang="es-ES" sz="2000" dirty="0" smtClean="0"/>
              <a:t> </a:t>
            </a:r>
            <a:r>
              <a:rPr lang="es-ES" sz="2000" dirty="0" err="1" smtClean="0"/>
              <a:t>Escool</a:t>
            </a:r>
            <a:r>
              <a:rPr lang="es-ES" sz="2000" dirty="0" smtClean="0"/>
              <a:t> </a:t>
            </a:r>
            <a:r>
              <a:rPr lang="es-ES" sz="2000" dirty="0" err="1" smtClean="0"/>
              <a:t>pour</a:t>
            </a:r>
            <a:r>
              <a:rPr lang="es-ES" sz="2000" dirty="0" smtClean="0"/>
              <a:t> </a:t>
            </a:r>
            <a:r>
              <a:rPr lang="es-ES" sz="2000" dirty="0" err="1" smtClean="0"/>
              <a:t>répondre</a:t>
            </a:r>
            <a:r>
              <a:rPr lang="es-ES" sz="2000" dirty="0" smtClean="0"/>
              <a:t> </a:t>
            </a:r>
            <a:r>
              <a:rPr lang="es-ES" sz="2000" dirty="0" err="1" smtClean="0"/>
              <a:t>aux</a:t>
            </a:r>
            <a:r>
              <a:rPr lang="es-ES" sz="2000" dirty="0" smtClean="0"/>
              <a:t> </a:t>
            </a:r>
            <a:r>
              <a:rPr lang="es-ES" sz="2000" dirty="0" err="1" smtClean="0"/>
              <a:t>besoins</a:t>
            </a:r>
            <a:r>
              <a:rPr lang="es-ES" sz="2000" dirty="0" smtClean="0"/>
              <a:t> des </a:t>
            </a:r>
            <a:r>
              <a:rPr lang="es-ES" sz="2000" dirty="0" err="1" smtClean="0"/>
              <a:t>parents</a:t>
            </a:r>
            <a:r>
              <a:rPr lang="es-ES" sz="2000" dirty="0" smtClean="0"/>
              <a:t> 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000" dirty="0" err="1" smtClean="0"/>
              <a:t>Besoin</a:t>
            </a:r>
            <a:r>
              <a:rPr lang="es-ES" sz="2000" dirty="0" smtClean="0"/>
              <a:t> de </a:t>
            </a:r>
            <a:r>
              <a:rPr lang="es-ES" sz="2000" dirty="0" err="1" smtClean="0"/>
              <a:t>regrouper</a:t>
            </a:r>
            <a:r>
              <a:rPr lang="es-ES" sz="2000" dirty="0" smtClean="0"/>
              <a:t> les 2 bases </a:t>
            </a:r>
            <a:r>
              <a:rPr lang="es-ES" sz="2000" dirty="0" err="1" smtClean="0"/>
              <a:t>correspondant</a:t>
            </a:r>
            <a:r>
              <a:rPr lang="es-ES" sz="2000" dirty="0" smtClean="0"/>
              <a:t> </a:t>
            </a:r>
            <a:r>
              <a:rPr lang="es-ES" sz="2000" dirty="0" err="1" smtClean="0"/>
              <a:t>aux</a:t>
            </a:r>
            <a:r>
              <a:rPr lang="es-ES" sz="2000" dirty="0" smtClean="0"/>
              <a:t> 2 </a:t>
            </a:r>
            <a:r>
              <a:rPr lang="es-ES" sz="2000" dirty="0" err="1" smtClean="0"/>
              <a:t>sites</a:t>
            </a:r>
            <a:r>
              <a:rPr lang="es-ES" sz="2000" dirty="0" smtClean="0"/>
              <a:t> </a:t>
            </a:r>
            <a:r>
              <a:rPr lang="es-ES" sz="2000" dirty="0" err="1" smtClean="0"/>
              <a:t>afin</a:t>
            </a:r>
            <a:r>
              <a:rPr lang="es-ES" sz="2000" dirty="0" smtClean="0"/>
              <a:t> </a:t>
            </a:r>
            <a:r>
              <a:rPr lang="es-ES" sz="2000" dirty="0" err="1" smtClean="0"/>
              <a:t>d’augmenter</a:t>
            </a:r>
            <a:r>
              <a:rPr lang="es-ES" sz="2000" dirty="0" smtClean="0"/>
              <a:t> les </a:t>
            </a:r>
            <a:r>
              <a:rPr lang="es-ES" sz="2000" dirty="0" err="1" smtClean="0"/>
              <a:t>synergies</a:t>
            </a:r>
            <a:r>
              <a:rPr lang="es-ES" sz="2000" dirty="0" smtClean="0"/>
              <a:t> </a:t>
            </a:r>
            <a:r>
              <a:rPr lang="es-ES" sz="2000" dirty="0" err="1" smtClean="0"/>
              <a:t>pour</a:t>
            </a:r>
            <a:r>
              <a:rPr lang="es-ES" sz="2000" dirty="0" smtClean="0"/>
              <a:t> les </a:t>
            </a:r>
            <a:r>
              <a:rPr lang="es-ES" sz="2000" dirty="0" err="1" smtClean="0"/>
              <a:t>parents</a:t>
            </a:r>
            <a:r>
              <a:rPr lang="es-ES" sz="2000" dirty="0" smtClean="0"/>
              <a:t> </a:t>
            </a:r>
            <a:r>
              <a:rPr lang="es-ES" sz="2000" dirty="0" err="1" smtClean="0"/>
              <a:t>ayant</a:t>
            </a:r>
            <a:r>
              <a:rPr lang="es-ES" sz="2000" dirty="0" smtClean="0"/>
              <a:t> des </a:t>
            </a:r>
            <a:r>
              <a:rPr lang="es-ES" sz="2000" dirty="0" err="1" smtClean="0"/>
              <a:t>enfants</a:t>
            </a:r>
            <a:r>
              <a:rPr lang="es-ES" sz="2000" dirty="0" smtClean="0"/>
              <a:t> sur les 2 </a:t>
            </a:r>
            <a:r>
              <a:rPr lang="es-ES" sz="2000" dirty="0" err="1" smtClean="0"/>
              <a:t>sites</a:t>
            </a:r>
            <a:r>
              <a:rPr lang="es-ES" sz="2000" dirty="0" smtClean="0"/>
              <a:t> (</a:t>
            </a:r>
            <a:r>
              <a:rPr lang="es-ES" sz="2000" dirty="0" err="1" smtClean="0"/>
              <a:t>St</a:t>
            </a:r>
            <a:r>
              <a:rPr lang="es-ES" sz="2000" dirty="0" smtClean="0"/>
              <a:t> Ex et Lycée Conde),</a:t>
            </a:r>
            <a:endParaRPr lang="es-E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000" dirty="0" smtClean="0"/>
              <a:t>En </a:t>
            </a:r>
            <a:r>
              <a:rPr lang="es-ES" sz="2000" dirty="0" err="1" smtClean="0"/>
              <a:t>cours</a:t>
            </a:r>
            <a:r>
              <a:rPr lang="es-ES" sz="2000" dirty="0" smtClean="0"/>
              <a:t> </a:t>
            </a:r>
            <a:r>
              <a:rPr lang="es-ES" sz="2000" dirty="0" err="1" smtClean="0"/>
              <a:t>d’étude</a:t>
            </a:r>
            <a:r>
              <a:rPr lang="es-ES" sz="2000" dirty="0" smtClean="0"/>
              <a:t> </a:t>
            </a:r>
            <a:r>
              <a:rPr lang="es-ES" sz="2000" dirty="0" err="1" smtClean="0"/>
              <a:t>avec</a:t>
            </a:r>
            <a:r>
              <a:rPr lang="es-ES" sz="2000" dirty="0" smtClean="0"/>
              <a:t> </a:t>
            </a:r>
            <a:r>
              <a:rPr lang="es-ES" sz="2000" dirty="0" err="1" smtClean="0"/>
              <a:t>l’APA</a:t>
            </a:r>
            <a:r>
              <a:rPr lang="es-ES" sz="2000" dirty="0" smtClean="0"/>
              <a:t> </a:t>
            </a:r>
            <a:r>
              <a:rPr lang="es-ES" sz="2000" dirty="0" err="1" smtClean="0"/>
              <a:t>afin</a:t>
            </a:r>
            <a:r>
              <a:rPr lang="es-ES" sz="2000" dirty="0" smtClean="0"/>
              <a:t> </a:t>
            </a:r>
            <a:r>
              <a:rPr lang="es-ES" sz="2000" dirty="0" err="1" smtClean="0"/>
              <a:t>d’offrir</a:t>
            </a:r>
            <a:r>
              <a:rPr lang="es-ES" sz="2000" dirty="0" smtClean="0"/>
              <a:t> une </a:t>
            </a:r>
            <a:r>
              <a:rPr lang="es-ES" sz="2000" dirty="0" err="1" smtClean="0"/>
              <a:t>offre</a:t>
            </a:r>
            <a:r>
              <a:rPr lang="es-ES" sz="2000" dirty="0" smtClean="0"/>
              <a:t> </a:t>
            </a:r>
            <a:r>
              <a:rPr lang="es-ES" sz="2000" dirty="0" err="1" smtClean="0"/>
              <a:t>complète</a:t>
            </a:r>
            <a:r>
              <a:rPr lang="es-ES" sz="2000" dirty="0" smtClean="0"/>
              <a:t> </a:t>
            </a:r>
            <a:r>
              <a:rPr lang="es-ES" sz="2000" dirty="0" err="1" smtClean="0"/>
              <a:t>pour</a:t>
            </a:r>
            <a:r>
              <a:rPr lang="es-ES" sz="2000" dirty="0" smtClean="0"/>
              <a:t> les </a:t>
            </a:r>
            <a:r>
              <a:rPr lang="es-ES" sz="2000" dirty="0" err="1" smtClean="0"/>
              <a:t>parents</a:t>
            </a:r>
            <a:r>
              <a:rPr lang="es-ES" sz="2000" dirty="0" smtClean="0"/>
              <a:t> : Rutas, Co-</a:t>
            </a:r>
            <a:r>
              <a:rPr lang="es-ES" sz="2000" dirty="0" err="1" smtClean="0"/>
              <a:t>voiturage</a:t>
            </a:r>
            <a:r>
              <a:rPr lang="es-ES" sz="2000" dirty="0" smtClean="0"/>
              <a:t>, </a:t>
            </a:r>
            <a:r>
              <a:rPr lang="es-ES" sz="2000" dirty="0" err="1" smtClean="0"/>
              <a:t>voitures</a:t>
            </a:r>
            <a:r>
              <a:rPr lang="es-ES" sz="2000" dirty="0" smtClean="0"/>
              <a:t> </a:t>
            </a:r>
            <a:r>
              <a:rPr lang="es-ES" sz="2000" dirty="0" err="1" smtClean="0"/>
              <a:t>avec</a:t>
            </a:r>
            <a:r>
              <a:rPr lang="es-ES" sz="2000" dirty="0" smtClean="0"/>
              <a:t> </a:t>
            </a:r>
            <a:r>
              <a:rPr lang="es-ES" sz="2000" dirty="0" err="1" smtClean="0"/>
              <a:t>chauffeur</a:t>
            </a:r>
            <a:r>
              <a:rPr lang="es-ES" sz="2000" dirty="0" smtClean="0"/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20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14" y="124698"/>
            <a:ext cx="2140719" cy="120162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845" y="3078071"/>
            <a:ext cx="5735171" cy="341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02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2597" y="365125"/>
            <a:ext cx="8121202" cy="1325563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3.</a:t>
            </a:r>
            <a:r>
              <a:rPr lang="es-ES" sz="28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Eco-</a:t>
            </a:r>
            <a:r>
              <a:rPr lang="es-ES" sz="2800" b="1" dirty="0" err="1" smtClean="0">
                <a:solidFill>
                  <a:schemeClr val="accent6"/>
                </a:solidFill>
                <a:latin typeface="+mn-lt"/>
              </a:rPr>
              <a:t>mobilité</a:t>
            </a:r>
            <a:endParaRPr lang="es-ES" sz="28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1"/>
          </p:nvPr>
        </p:nvSpPr>
        <p:spPr>
          <a:xfrm>
            <a:off x="216114" y="1470120"/>
            <a:ext cx="11284720" cy="452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000" dirty="0" err="1" smtClean="0"/>
              <a:t>Projet</a:t>
            </a:r>
            <a:r>
              <a:rPr lang="es-ES" sz="2000" dirty="0" smtClean="0"/>
              <a:t> STARS</a:t>
            </a:r>
          </a:p>
          <a:p>
            <a:pPr marL="0" indent="0">
              <a:buNone/>
            </a:pPr>
            <a:r>
              <a:rPr lang="es-ES" sz="2000" dirty="0" smtClean="0"/>
              <a:t>	1/ </a:t>
            </a:r>
            <a:r>
              <a:rPr lang="es-ES" sz="2000" u="sng" dirty="0" smtClean="0"/>
              <a:t>Cycle de </a:t>
            </a:r>
            <a:r>
              <a:rPr lang="es-ES" sz="2000" u="sng" dirty="0" err="1" smtClean="0"/>
              <a:t>formation</a:t>
            </a:r>
            <a:r>
              <a:rPr lang="es-ES" sz="2000" u="sng" dirty="0" smtClean="0"/>
              <a:t> en </a:t>
            </a:r>
            <a:r>
              <a:rPr lang="es-ES" sz="2000" u="sng" dirty="0" err="1" smtClean="0"/>
              <a:t>primaire</a:t>
            </a:r>
            <a:r>
              <a:rPr lang="es-ES" sz="2000" u="sng" dirty="0" smtClean="0"/>
              <a:t> CM2 </a:t>
            </a:r>
            <a:r>
              <a:rPr lang="es-ES" sz="2000" dirty="0" smtClean="0"/>
              <a:t>: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err="1" smtClean="0"/>
              <a:t>Toutes</a:t>
            </a:r>
            <a:r>
              <a:rPr lang="es-ES" sz="2000" dirty="0" smtClean="0"/>
              <a:t> les </a:t>
            </a:r>
            <a:r>
              <a:rPr lang="es-ES" sz="2000" dirty="0" err="1" smtClean="0"/>
              <a:t>classes</a:t>
            </a:r>
            <a:r>
              <a:rPr lang="es-ES" sz="2000" dirty="0" smtClean="0"/>
              <a:t> de CM2 </a:t>
            </a:r>
            <a:r>
              <a:rPr lang="es-ES" sz="2000" dirty="0" err="1" smtClean="0"/>
              <a:t>ont</a:t>
            </a:r>
            <a:r>
              <a:rPr lang="es-ES" sz="2000" dirty="0" smtClean="0"/>
              <a:t> </a:t>
            </a:r>
            <a:r>
              <a:rPr lang="es-ES" sz="2000" dirty="0" err="1" smtClean="0"/>
              <a:t>suivi</a:t>
            </a:r>
            <a:r>
              <a:rPr lang="es-ES" sz="2000" dirty="0" smtClean="0"/>
              <a:t> la </a:t>
            </a:r>
            <a:r>
              <a:rPr lang="es-ES" sz="2000" dirty="0" err="1" smtClean="0"/>
              <a:t>formation</a:t>
            </a:r>
            <a:r>
              <a:rPr lang="es-ES" sz="2000" dirty="0" smtClean="0"/>
              <a:t> </a:t>
            </a:r>
            <a:r>
              <a:rPr lang="es-ES" sz="2000" dirty="0" err="1" smtClean="0"/>
              <a:t>vélo</a:t>
            </a:r>
            <a:r>
              <a:rPr lang="es-ES" sz="2000" dirty="0" smtClean="0"/>
              <a:t> STARS.</a:t>
            </a:r>
          </a:p>
          <a:p>
            <a:pPr marL="914400" lvl="1" indent="-457200"/>
            <a:r>
              <a:rPr lang="es-ES" sz="2000" dirty="0" err="1" smtClean="0"/>
              <a:t>C’est</a:t>
            </a:r>
            <a:r>
              <a:rPr lang="es-ES" sz="2000" dirty="0" smtClean="0"/>
              <a:t> la 4e </a:t>
            </a:r>
            <a:r>
              <a:rPr lang="es-ES" sz="2000" dirty="0" err="1" smtClean="0"/>
              <a:t>année</a:t>
            </a:r>
            <a:r>
              <a:rPr lang="es-ES" sz="2000" dirty="0" smtClean="0"/>
              <a:t> </a:t>
            </a:r>
            <a:r>
              <a:rPr lang="es-ES" sz="2000" dirty="0" err="1" smtClean="0"/>
              <a:t>d’accréditation</a:t>
            </a:r>
            <a:r>
              <a:rPr lang="es-ES" sz="2000" dirty="0" smtClean="0"/>
              <a:t> : la </a:t>
            </a:r>
            <a:r>
              <a:rPr lang="es-ES" sz="2000" dirty="0" err="1" smtClean="0"/>
              <a:t>ville</a:t>
            </a:r>
            <a:r>
              <a:rPr lang="es-ES" sz="2000" dirty="0" smtClean="0"/>
              <a:t> de Madrid a </a:t>
            </a:r>
            <a:r>
              <a:rPr lang="es-ES" sz="2000" dirty="0" err="1" smtClean="0"/>
              <a:t>donné</a:t>
            </a:r>
            <a:r>
              <a:rPr lang="es-ES" sz="2000" dirty="0" smtClean="0"/>
              <a:t> les </a:t>
            </a:r>
            <a:r>
              <a:rPr lang="es-ES" sz="2000" dirty="0" err="1" smtClean="0"/>
              <a:t>supports</a:t>
            </a:r>
            <a:r>
              <a:rPr lang="es-ES" sz="2000" dirty="0" smtClean="0"/>
              <a:t> </a:t>
            </a:r>
            <a:r>
              <a:rPr lang="es-ES" sz="2000" dirty="0" err="1" smtClean="0"/>
              <a:t>pour</a:t>
            </a:r>
            <a:r>
              <a:rPr lang="es-ES" sz="2000" dirty="0" smtClean="0"/>
              <a:t> que les </a:t>
            </a:r>
            <a:r>
              <a:rPr lang="es-ES" sz="2000" dirty="0" err="1" smtClean="0"/>
              <a:t>enseignants</a:t>
            </a:r>
            <a:r>
              <a:rPr lang="es-ES" sz="2000" dirty="0" smtClean="0"/>
              <a:t> </a:t>
            </a:r>
            <a:r>
              <a:rPr lang="es-ES" sz="2000" dirty="0" err="1" smtClean="0"/>
              <a:t>fassent</a:t>
            </a:r>
            <a:r>
              <a:rPr lang="es-ES" sz="2000" dirty="0" smtClean="0"/>
              <a:t> les 2 </a:t>
            </a:r>
            <a:r>
              <a:rPr lang="es-ES" sz="2000" dirty="0" err="1" smtClean="0"/>
              <a:t>premières</a:t>
            </a:r>
            <a:r>
              <a:rPr lang="es-ES" sz="2000" dirty="0" smtClean="0"/>
              <a:t> </a:t>
            </a:r>
            <a:r>
              <a:rPr lang="es-ES" sz="2000" dirty="0" err="1" smtClean="0"/>
              <a:t>séances</a:t>
            </a:r>
            <a:r>
              <a:rPr lang="es-ES" sz="2000" dirty="0" smtClean="0"/>
              <a:t> en </a:t>
            </a:r>
            <a:r>
              <a:rPr lang="es-ES" sz="2000" dirty="0" err="1" smtClean="0"/>
              <a:t>autonomie</a:t>
            </a:r>
            <a:r>
              <a:rPr lang="es-ES" sz="2000" dirty="0" smtClean="0"/>
              <a:t>,</a:t>
            </a:r>
          </a:p>
          <a:p>
            <a:pPr marL="914400" lvl="1" indent="-457200"/>
            <a:r>
              <a:rPr lang="es-ES" sz="2000" dirty="0" smtClean="0"/>
              <a:t>La </a:t>
            </a:r>
            <a:r>
              <a:rPr lang="es-ES" sz="2000" dirty="0" err="1" smtClean="0"/>
              <a:t>dernière</a:t>
            </a:r>
            <a:r>
              <a:rPr lang="es-ES" sz="2000" dirty="0" smtClean="0"/>
              <a:t> </a:t>
            </a:r>
            <a:r>
              <a:rPr lang="es-ES" sz="2000" dirty="0" err="1" smtClean="0"/>
              <a:t>séance</a:t>
            </a:r>
            <a:r>
              <a:rPr lang="es-ES" sz="2000" dirty="0" smtClean="0"/>
              <a:t> en </a:t>
            </a:r>
            <a:r>
              <a:rPr lang="es-ES" sz="2000" dirty="0" err="1" smtClean="0"/>
              <a:t>dehors</a:t>
            </a:r>
            <a:r>
              <a:rPr lang="es-ES" sz="2000" dirty="0" smtClean="0"/>
              <a:t> de </a:t>
            </a:r>
            <a:r>
              <a:rPr lang="es-ES" sz="2000" dirty="0" err="1" smtClean="0"/>
              <a:t>l’établissement</a:t>
            </a:r>
            <a:r>
              <a:rPr lang="es-ES" sz="2000" dirty="0" smtClean="0"/>
              <a:t> se </a:t>
            </a:r>
            <a:r>
              <a:rPr lang="es-ES" sz="2000" dirty="0" err="1" smtClean="0"/>
              <a:t>fait</a:t>
            </a:r>
            <a:r>
              <a:rPr lang="es-ES" sz="2000" dirty="0" smtClean="0"/>
              <a:t> </a:t>
            </a:r>
            <a:r>
              <a:rPr lang="es-ES" sz="2000" dirty="0" err="1" smtClean="0"/>
              <a:t>toujours</a:t>
            </a:r>
            <a:r>
              <a:rPr lang="es-ES" sz="2000" dirty="0" smtClean="0"/>
              <a:t> </a:t>
            </a:r>
            <a:r>
              <a:rPr lang="es-ES" sz="2000" dirty="0" err="1" smtClean="0"/>
              <a:t>avec</a:t>
            </a:r>
            <a:r>
              <a:rPr lang="es-ES" sz="2000" dirty="0" smtClean="0"/>
              <a:t> </a:t>
            </a:r>
            <a:r>
              <a:rPr lang="es-ES" sz="2000" dirty="0" err="1" smtClean="0"/>
              <a:t>l’encadrement</a:t>
            </a:r>
            <a:r>
              <a:rPr lang="es-ES" sz="2000" dirty="0" smtClean="0"/>
              <a:t> de la </a:t>
            </a:r>
            <a:r>
              <a:rPr lang="es-ES" sz="2000" dirty="0" err="1" smtClean="0"/>
              <a:t>police</a:t>
            </a:r>
            <a:r>
              <a:rPr lang="es-ES" sz="2000" dirty="0" smtClean="0"/>
              <a:t>, </a:t>
            </a:r>
          </a:p>
          <a:p>
            <a:pPr marL="914400" lvl="1" indent="-457200"/>
            <a:endParaRPr lang="es-ES" sz="2000" dirty="0" smtClean="0"/>
          </a:p>
          <a:p>
            <a:pPr marL="914400" lvl="1" indent="-457200"/>
            <a:r>
              <a:rPr lang="es-ES" sz="2000" dirty="0" smtClean="0"/>
              <a:t>2/ </a:t>
            </a:r>
            <a:r>
              <a:rPr lang="es-ES" sz="2000" u="sng" dirty="0" smtClean="0"/>
              <a:t>Cycle de </a:t>
            </a:r>
            <a:r>
              <a:rPr lang="es-ES" sz="2000" u="sng" dirty="0" err="1" smtClean="0"/>
              <a:t>formation</a:t>
            </a:r>
            <a:r>
              <a:rPr lang="es-ES" sz="2000" u="sng" dirty="0" smtClean="0"/>
              <a:t> </a:t>
            </a:r>
            <a:r>
              <a:rPr lang="es-ES" sz="2000" u="sng" dirty="0" err="1" smtClean="0"/>
              <a:t>secondaire</a:t>
            </a:r>
            <a:r>
              <a:rPr lang="es-ES" sz="2000" u="sng" dirty="0" smtClean="0"/>
              <a:t> 4e </a:t>
            </a:r>
            <a:r>
              <a:rPr lang="es-ES" sz="2000" dirty="0" smtClean="0"/>
              <a:t>:</a:t>
            </a:r>
          </a:p>
          <a:p>
            <a:pPr marL="914400" lvl="1" indent="-457200"/>
            <a:r>
              <a:rPr lang="es-ES" sz="2000" dirty="0" err="1" smtClean="0"/>
              <a:t>Cette</a:t>
            </a:r>
            <a:r>
              <a:rPr lang="es-ES" sz="2000" dirty="0" smtClean="0"/>
              <a:t> </a:t>
            </a:r>
            <a:r>
              <a:rPr lang="es-ES" sz="2000" dirty="0" err="1" smtClean="0"/>
              <a:t>année</a:t>
            </a:r>
            <a:r>
              <a:rPr lang="es-ES" sz="2000" dirty="0" smtClean="0"/>
              <a:t> les </a:t>
            </a:r>
            <a:r>
              <a:rPr lang="es-ES" sz="2000" dirty="0" err="1" smtClean="0"/>
              <a:t>plannings</a:t>
            </a:r>
            <a:r>
              <a:rPr lang="es-ES" sz="2000" dirty="0" smtClean="0"/>
              <a:t> de 4e </a:t>
            </a:r>
            <a:r>
              <a:rPr lang="es-ES" sz="2000" dirty="0" err="1" smtClean="0"/>
              <a:t>n’ont</a:t>
            </a:r>
            <a:r>
              <a:rPr lang="es-ES" sz="2000" dirty="0" smtClean="0"/>
              <a:t> </a:t>
            </a:r>
            <a:r>
              <a:rPr lang="es-ES" sz="2000" dirty="0" err="1" smtClean="0"/>
              <a:t>pas</a:t>
            </a:r>
            <a:r>
              <a:rPr lang="es-ES" sz="2000" dirty="0" smtClean="0"/>
              <a:t> </a:t>
            </a:r>
            <a:r>
              <a:rPr lang="es-ES" sz="2000" dirty="0" err="1" smtClean="0"/>
              <a:t>pu</a:t>
            </a:r>
            <a:r>
              <a:rPr lang="es-ES" sz="2000" dirty="0" smtClean="0"/>
              <a:t> se </a:t>
            </a:r>
            <a:r>
              <a:rPr lang="es-ES" sz="2000" dirty="0" err="1" smtClean="0"/>
              <a:t>caler</a:t>
            </a:r>
            <a:r>
              <a:rPr lang="es-ES" sz="2000" dirty="0" smtClean="0"/>
              <a:t> </a:t>
            </a:r>
            <a:r>
              <a:rPr lang="es-ES" sz="2000" dirty="0" err="1" smtClean="0"/>
              <a:t>avec</a:t>
            </a:r>
            <a:r>
              <a:rPr lang="es-ES" sz="2000" dirty="0" smtClean="0"/>
              <a:t> les </a:t>
            </a:r>
            <a:r>
              <a:rPr lang="es-ES" sz="2000" dirty="0" err="1" smtClean="0"/>
              <a:t>horaires</a:t>
            </a:r>
            <a:r>
              <a:rPr lang="es-ES" sz="2000" dirty="0" smtClean="0"/>
              <a:t> disponibles de la </a:t>
            </a:r>
            <a:r>
              <a:rPr lang="es-ES" sz="2000" dirty="0" err="1" smtClean="0"/>
              <a:t>police</a:t>
            </a:r>
            <a:r>
              <a:rPr lang="es-ES" sz="2000" dirty="0" smtClean="0"/>
              <a:t> de Madrid</a:t>
            </a:r>
            <a:r>
              <a:rPr lang="es-ES" sz="2000" dirty="0"/>
              <a:t> </a:t>
            </a:r>
            <a:r>
              <a:rPr lang="es-ES" sz="2000" dirty="0" smtClean="0"/>
              <a:t>(</a:t>
            </a:r>
            <a:r>
              <a:rPr lang="es-ES" sz="2000" dirty="0" err="1" smtClean="0"/>
              <a:t>l’après-midi</a:t>
            </a:r>
            <a:r>
              <a:rPr lang="es-ES" sz="20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000" dirty="0" err="1" smtClean="0"/>
              <a:t>Seules</a:t>
            </a:r>
            <a:r>
              <a:rPr lang="es-ES" sz="2000" dirty="0" smtClean="0"/>
              <a:t> les 4e7 et 4e9 </a:t>
            </a:r>
            <a:r>
              <a:rPr lang="es-ES" sz="2000" dirty="0" err="1" smtClean="0"/>
              <a:t>ont</a:t>
            </a:r>
            <a:r>
              <a:rPr lang="es-ES" sz="2000" dirty="0" smtClean="0"/>
              <a:t> </a:t>
            </a:r>
            <a:r>
              <a:rPr lang="es-ES" sz="2000" dirty="0" err="1" smtClean="0"/>
              <a:t>pu</a:t>
            </a:r>
            <a:r>
              <a:rPr lang="es-ES" sz="2000" dirty="0" smtClean="0"/>
              <a:t> </a:t>
            </a:r>
            <a:r>
              <a:rPr lang="es-ES" sz="2000" dirty="0" err="1" smtClean="0"/>
              <a:t>bénéficier</a:t>
            </a:r>
            <a:r>
              <a:rPr lang="es-ES" sz="2000" dirty="0" smtClean="0"/>
              <a:t> de ces </a:t>
            </a:r>
            <a:r>
              <a:rPr lang="es-ES" sz="2000" dirty="0" err="1" smtClean="0"/>
              <a:t>formations</a:t>
            </a:r>
            <a:r>
              <a:rPr lang="es-ES" sz="2000" dirty="0" smtClean="0"/>
              <a:t> 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000" dirty="0" err="1" smtClean="0"/>
              <a:t>Pour</a:t>
            </a:r>
            <a:r>
              <a:rPr lang="es-ES" sz="2000" dirty="0" smtClean="0"/>
              <a:t> la </a:t>
            </a:r>
            <a:r>
              <a:rPr lang="es-ES" sz="2000" dirty="0" err="1" smtClean="0"/>
              <a:t>prochaine</a:t>
            </a:r>
            <a:r>
              <a:rPr lang="es-ES" sz="2000" dirty="0" smtClean="0"/>
              <a:t> </a:t>
            </a:r>
            <a:r>
              <a:rPr lang="es-ES" sz="2000" dirty="0" err="1" smtClean="0"/>
              <a:t>année</a:t>
            </a:r>
            <a:r>
              <a:rPr lang="es-ES" sz="2000" dirty="0" smtClean="0"/>
              <a:t> </a:t>
            </a:r>
            <a:r>
              <a:rPr lang="es-ES" sz="2000" dirty="0" err="1" smtClean="0"/>
              <a:t>scolaire</a:t>
            </a:r>
            <a:r>
              <a:rPr lang="es-ES" sz="2000" dirty="0" smtClean="0"/>
              <a:t>, les </a:t>
            </a:r>
            <a:r>
              <a:rPr lang="es-ES" sz="2000" dirty="0" err="1" smtClean="0"/>
              <a:t>créneaux</a:t>
            </a:r>
            <a:r>
              <a:rPr lang="es-ES" sz="2000" dirty="0" smtClean="0"/>
              <a:t> </a:t>
            </a:r>
            <a:r>
              <a:rPr lang="es-ES" sz="2000" dirty="0" err="1" smtClean="0"/>
              <a:t>d’EPS</a:t>
            </a:r>
            <a:r>
              <a:rPr lang="es-ES" sz="2000" dirty="0" smtClean="0"/>
              <a:t> </a:t>
            </a:r>
            <a:r>
              <a:rPr lang="es-ES" sz="2000" dirty="0" err="1" smtClean="0"/>
              <a:t>seront</a:t>
            </a:r>
            <a:r>
              <a:rPr lang="es-ES" sz="2000" dirty="0" smtClean="0"/>
              <a:t> </a:t>
            </a:r>
            <a:r>
              <a:rPr lang="es-ES" sz="2000" dirty="0" err="1" smtClean="0"/>
              <a:t>ajustés</a:t>
            </a:r>
            <a:r>
              <a:rPr lang="es-ES" sz="2000" dirty="0" smtClean="0"/>
              <a:t> </a:t>
            </a:r>
            <a:r>
              <a:rPr lang="es-ES" sz="2000" dirty="0" err="1" smtClean="0"/>
              <a:t>avec</a:t>
            </a:r>
            <a:r>
              <a:rPr lang="es-ES" sz="2000" dirty="0" smtClean="0"/>
              <a:t> le </a:t>
            </a:r>
            <a:r>
              <a:rPr lang="es-ES" sz="2000" dirty="0" err="1" smtClean="0"/>
              <a:t>planning</a:t>
            </a:r>
            <a:r>
              <a:rPr lang="es-ES" sz="2000" dirty="0" smtClean="0"/>
              <a:t> de la </a:t>
            </a:r>
            <a:r>
              <a:rPr lang="es-ES" sz="2000" dirty="0" err="1" smtClean="0"/>
              <a:t>Police</a:t>
            </a:r>
            <a:r>
              <a:rPr lang="es-ES" sz="2000" dirty="0" smtClean="0"/>
              <a:t> </a:t>
            </a:r>
            <a:r>
              <a:rPr lang="es-ES" sz="2000" dirty="0" err="1" smtClean="0"/>
              <a:t>afin</a:t>
            </a:r>
            <a:r>
              <a:rPr lang="es-ES" sz="2000" dirty="0" smtClean="0"/>
              <a:t> que </a:t>
            </a:r>
            <a:r>
              <a:rPr lang="es-ES" sz="2000" dirty="0" err="1" smtClean="0"/>
              <a:t>toutes</a:t>
            </a:r>
            <a:r>
              <a:rPr lang="es-ES" sz="2000" dirty="0" smtClean="0"/>
              <a:t> les </a:t>
            </a:r>
            <a:r>
              <a:rPr lang="es-ES" sz="2000" dirty="0" err="1" smtClean="0"/>
              <a:t>classes</a:t>
            </a:r>
            <a:r>
              <a:rPr lang="es-ES" sz="2000" dirty="0" smtClean="0"/>
              <a:t> en </a:t>
            </a:r>
            <a:r>
              <a:rPr lang="es-ES" sz="2000" dirty="0" err="1" smtClean="0"/>
              <a:t>béneficient</a:t>
            </a:r>
            <a:r>
              <a:rPr lang="es-ES" sz="2000" dirty="0" smtClean="0"/>
              <a:t>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14" y="124698"/>
            <a:ext cx="2140719" cy="120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03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2597" y="365125"/>
            <a:ext cx="8121202" cy="1325563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accent6"/>
                </a:solidFill>
                <a:latin typeface="+mn-lt"/>
              </a:rPr>
              <a:t>3. </a:t>
            </a:r>
            <a:r>
              <a:rPr lang="es-ES" sz="2800" b="1" dirty="0" smtClean="0">
                <a:solidFill>
                  <a:schemeClr val="accent6"/>
                </a:solidFill>
                <a:latin typeface="+mn-lt"/>
              </a:rPr>
              <a:t>Eco-</a:t>
            </a:r>
            <a:r>
              <a:rPr lang="es-ES" sz="2800" b="1" dirty="0" err="1" smtClean="0">
                <a:solidFill>
                  <a:schemeClr val="accent6"/>
                </a:solidFill>
                <a:latin typeface="+mn-lt"/>
              </a:rPr>
              <a:t>mobilité</a:t>
            </a:r>
            <a:endParaRPr lang="es-ES" sz="2800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1"/>
          </p:nvPr>
        </p:nvSpPr>
        <p:spPr>
          <a:xfrm>
            <a:off x="216114" y="1470120"/>
            <a:ext cx="11137685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000" dirty="0" err="1" smtClean="0"/>
              <a:t>Ambassadeurs</a:t>
            </a:r>
            <a:r>
              <a:rPr lang="es-ES" sz="2000" dirty="0" smtClean="0"/>
              <a:t> STARS: 3 </a:t>
            </a:r>
            <a:r>
              <a:rPr lang="es-ES" sz="2000" dirty="0" err="1" smtClean="0"/>
              <a:t>évènements</a:t>
            </a:r>
            <a:r>
              <a:rPr lang="es-ES" sz="2000" dirty="0" smtClean="0"/>
              <a:t> </a:t>
            </a:r>
            <a:r>
              <a:rPr lang="es-ES" sz="2000" dirty="0" err="1" smtClean="0"/>
              <a:t>dans</a:t>
            </a:r>
            <a:r>
              <a:rPr lang="es-ES" sz="2000" dirty="0" smtClean="0"/>
              <a:t> </a:t>
            </a:r>
            <a:r>
              <a:rPr lang="es-ES" sz="2000" dirty="0" err="1" smtClean="0"/>
              <a:t>l’année</a:t>
            </a:r>
            <a:r>
              <a:rPr lang="es-ES" sz="2000" dirty="0" smtClean="0"/>
              <a:t> : </a:t>
            </a:r>
          </a:p>
          <a:p>
            <a:pPr marL="914400" lvl="1" indent="-457200"/>
            <a:r>
              <a:rPr lang="es-ES" sz="2000" dirty="0" smtClean="0"/>
              <a:t>un en </a:t>
            </a:r>
            <a:r>
              <a:rPr lang="es-ES" sz="2000" dirty="0" err="1" smtClean="0"/>
              <a:t>Novembre</a:t>
            </a:r>
            <a:r>
              <a:rPr lang="es-ES" sz="2000" dirty="0" smtClean="0"/>
              <a:t> </a:t>
            </a:r>
            <a:r>
              <a:rPr lang="es-ES" sz="2000" dirty="0" err="1" smtClean="0"/>
              <a:t>au</a:t>
            </a:r>
            <a:r>
              <a:rPr lang="es-ES" sz="2000" dirty="0" smtClean="0"/>
              <a:t> Matadero</a:t>
            </a:r>
          </a:p>
          <a:p>
            <a:pPr marL="914400" lvl="1" indent="-457200"/>
            <a:r>
              <a:rPr lang="es-ES" sz="2000" dirty="0"/>
              <a:t>u</a:t>
            </a:r>
            <a:r>
              <a:rPr lang="es-ES" sz="2000" dirty="0" smtClean="0"/>
              <a:t>n en </a:t>
            </a:r>
            <a:r>
              <a:rPr lang="es-ES" sz="2000" dirty="0" err="1" smtClean="0"/>
              <a:t>février</a:t>
            </a:r>
            <a:r>
              <a:rPr lang="es-ES" sz="2000" dirty="0" smtClean="0"/>
              <a:t> </a:t>
            </a:r>
            <a:r>
              <a:rPr lang="es-ES" sz="2000" dirty="0" err="1" smtClean="0"/>
              <a:t>avec</a:t>
            </a:r>
            <a:r>
              <a:rPr lang="es-ES" sz="2000" dirty="0" smtClean="0"/>
              <a:t> la </a:t>
            </a:r>
            <a:r>
              <a:rPr lang="es-ES" sz="2000" dirty="0" err="1" smtClean="0"/>
              <a:t>photographe</a:t>
            </a:r>
            <a:r>
              <a:rPr lang="es-ES" sz="2000" dirty="0" smtClean="0"/>
              <a:t> en </a:t>
            </a:r>
            <a:r>
              <a:rPr lang="es-ES" sz="2000" dirty="0" err="1" smtClean="0"/>
              <a:t>charge</a:t>
            </a:r>
            <a:r>
              <a:rPr lang="es-ES" sz="2000" dirty="0" smtClean="0"/>
              <a:t> de </a:t>
            </a:r>
            <a:r>
              <a:rPr lang="es-ES" sz="2000" dirty="0" err="1" smtClean="0"/>
              <a:t>l’exposition</a:t>
            </a:r>
            <a:r>
              <a:rPr lang="es-ES" sz="2000" dirty="0" smtClean="0"/>
              <a:t> Madrid me Mueve</a:t>
            </a:r>
          </a:p>
          <a:p>
            <a:pPr marL="914400" lvl="1" indent="-457200"/>
            <a:r>
              <a:rPr lang="es-ES" sz="2000" dirty="0" smtClean="0"/>
              <a:t>un en </a:t>
            </a:r>
            <a:r>
              <a:rPr lang="es-ES" sz="2000" dirty="0" err="1" smtClean="0"/>
              <a:t>Mars</a:t>
            </a:r>
            <a:r>
              <a:rPr lang="es-ES" sz="2000" dirty="0" smtClean="0"/>
              <a:t> </a:t>
            </a:r>
            <a:r>
              <a:rPr lang="es-ES" sz="2000" dirty="0" err="1" smtClean="0"/>
              <a:t>avec</a:t>
            </a:r>
            <a:r>
              <a:rPr lang="es-ES" sz="2000" dirty="0" smtClean="0"/>
              <a:t> </a:t>
            </a:r>
            <a:r>
              <a:rPr lang="es-ES" sz="2000" dirty="0" err="1" smtClean="0"/>
              <a:t>l’architecte</a:t>
            </a:r>
            <a:r>
              <a:rPr lang="es-ES" sz="2000" dirty="0" smtClean="0"/>
              <a:t> en </a:t>
            </a:r>
            <a:r>
              <a:rPr lang="es-ES" sz="2000" dirty="0" err="1" smtClean="0"/>
              <a:t>charge</a:t>
            </a:r>
            <a:r>
              <a:rPr lang="es-ES" sz="2000" dirty="0" smtClean="0"/>
              <a:t> du </a:t>
            </a:r>
            <a:r>
              <a:rPr lang="es-ES" sz="2000" dirty="0" err="1" smtClean="0"/>
              <a:t>développement</a:t>
            </a:r>
            <a:r>
              <a:rPr lang="es-ES" sz="2000" dirty="0" smtClean="0"/>
              <a:t> des </a:t>
            </a:r>
            <a:r>
              <a:rPr lang="es-ES" sz="2000" dirty="0" err="1" smtClean="0"/>
              <a:t>carrils</a:t>
            </a:r>
            <a:r>
              <a:rPr lang="es-ES" sz="2000" dirty="0" smtClean="0"/>
              <a:t> Bici,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14" y="124698"/>
            <a:ext cx="2140719" cy="12016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115" y="3648092"/>
            <a:ext cx="3910885" cy="293316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599" y="3371348"/>
            <a:ext cx="4648869" cy="348665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7772"/>
            <a:ext cx="3442952" cy="258221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204" y="365125"/>
            <a:ext cx="1451190" cy="258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721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7255</TotalTime>
  <Words>693</Words>
  <Application>Microsoft Office PowerPoint</Application>
  <PresentationFormat>Grand écran</PresentationFormat>
  <Paragraphs>114</Paragraphs>
  <Slides>28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Comic Sans MS</vt:lpstr>
      <vt:lpstr>Wingdings</vt:lpstr>
      <vt:lpstr>Thème Office</vt:lpstr>
      <vt:lpstr>Feuille de calcul</vt:lpstr>
      <vt:lpstr>Présentation PowerPoint</vt:lpstr>
      <vt:lpstr>Présentation PowerPoint</vt:lpstr>
      <vt:lpstr>Présentation PowerPoint</vt:lpstr>
      <vt:lpstr>2. Elaboration du parcours citoyen en lien avec le CESC : Parcours EDD primaire</vt:lpstr>
      <vt:lpstr>2. Elaboration du parcours citoyen en lien avec le CESC</vt:lpstr>
      <vt:lpstr>3.  Biodiversité</vt:lpstr>
      <vt:lpstr>3. Avancement démarche E3D par axes  Eco-Mobilité</vt:lpstr>
      <vt:lpstr>3. Eco-mobilité</vt:lpstr>
      <vt:lpstr>3. Eco-mobilité</vt:lpstr>
      <vt:lpstr>3. Eco-mobilité</vt:lpstr>
      <vt:lpstr>3. Déchets</vt:lpstr>
      <vt:lpstr>3. Déchets</vt:lpstr>
      <vt:lpstr>3. Alimentation et gaspillage alimentaire Bilan SERD </vt:lpstr>
      <vt:lpstr>3. Alimentation et gaspillage alimentaire Bilan SERD </vt:lpstr>
      <vt:lpstr>3. Alimentation et gaspillage alimentaire </vt:lpstr>
      <vt:lpstr>3. Intendance – Rapport CREARA</vt:lpstr>
      <vt:lpstr>3. Intendance – Rapport CREARA</vt:lpstr>
      <vt:lpstr>3. Intendance – Rapport CREARA</vt:lpstr>
      <vt:lpstr>3. Intendance – Rapport CREARA</vt:lpstr>
      <vt:lpstr>3. Intendance – Rapport CREARA</vt:lpstr>
      <vt:lpstr>3. Intendance – Rapport CREARA</vt:lpstr>
      <vt:lpstr>3. Intendance – Rapport CREARA</vt:lpstr>
      <vt:lpstr>3. Intendance – Rapport CREARA</vt:lpstr>
      <vt:lpstr>3. Intendance – Rapport CREARA</vt:lpstr>
      <vt:lpstr>3. Intendance</vt:lpstr>
      <vt:lpstr>3. Citoyenneté et solidarité </vt:lpstr>
      <vt:lpstr>3. Citoyenneté et solidarité 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 Knight</dc:creator>
  <cp:lastModifiedBy>nathalie Knight</cp:lastModifiedBy>
  <cp:revision>215</cp:revision>
  <cp:lastPrinted>2016-04-05T15:58:33Z</cp:lastPrinted>
  <dcterms:created xsi:type="dcterms:W3CDTF">2016-04-03T15:32:05Z</dcterms:created>
  <dcterms:modified xsi:type="dcterms:W3CDTF">2018-06-18T16:12:03Z</dcterms:modified>
</cp:coreProperties>
</file>